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6" r:id="rId4"/>
    <p:sldId id="287" r:id="rId5"/>
    <p:sldId id="267" r:id="rId6"/>
    <p:sldId id="268" r:id="rId7"/>
    <p:sldId id="269" r:id="rId8"/>
    <p:sldId id="273" r:id="rId9"/>
    <p:sldId id="274" r:id="rId10"/>
    <p:sldId id="275" r:id="rId11"/>
    <p:sldId id="270" r:id="rId12"/>
    <p:sldId id="286" r:id="rId13"/>
    <p:sldId id="276" r:id="rId14"/>
    <p:sldId id="277" r:id="rId15"/>
    <p:sldId id="278" r:id="rId16"/>
    <p:sldId id="271" r:id="rId17"/>
    <p:sldId id="272" r:id="rId18"/>
    <p:sldId id="258" r:id="rId19"/>
    <p:sldId id="259" r:id="rId20"/>
    <p:sldId id="260" r:id="rId21"/>
    <p:sldId id="288" r:id="rId22"/>
    <p:sldId id="289" r:id="rId23"/>
    <p:sldId id="290" r:id="rId24"/>
    <p:sldId id="291" r:id="rId25"/>
    <p:sldId id="261" r:id="rId26"/>
    <p:sldId id="262" r:id="rId27"/>
    <p:sldId id="263" r:id="rId28"/>
    <p:sldId id="264" r:id="rId29"/>
    <p:sldId id="265" r:id="rId30"/>
    <p:sldId id="279" r:id="rId31"/>
    <p:sldId id="280" r:id="rId32"/>
    <p:sldId id="281" r:id="rId33"/>
    <p:sldId id="282" r:id="rId34"/>
    <p:sldId id="283" r:id="rId35"/>
    <p:sldId id="292" r:id="rId36"/>
    <p:sldId id="293" r:id="rId37"/>
    <p:sldId id="294" r:id="rId38"/>
    <p:sldId id="284" r:id="rId39"/>
    <p:sldId id="285" r:id="rId40"/>
  </p:sldIdLst>
  <p:sldSz cx="12192000" cy="6858000"/>
  <p:notesSz cx="6797675" cy="9926638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F37D8-4437-4A0B-B2EB-21834A635C8D}" type="datetimeFigureOut">
              <a:rPr lang="pt-PT" smtClean="0"/>
              <a:t>02/10/2019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7ACE4-E893-4063-88AA-80EDFE84E1CD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3943222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F37D8-4437-4A0B-B2EB-21834A635C8D}" type="datetimeFigureOut">
              <a:rPr lang="pt-PT" smtClean="0"/>
              <a:t>02/10/2019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7ACE4-E893-4063-88AA-80EDFE84E1CD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0915576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F37D8-4437-4A0B-B2EB-21834A635C8D}" type="datetimeFigureOut">
              <a:rPr lang="pt-PT" smtClean="0"/>
              <a:t>02/10/2019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7ACE4-E893-4063-88AA-80EDFE84E1CD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5369256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F37D8-4437-4A0B-B2EB-21834A635C8D}" type="datetimeFigureOut">
              <a:rPr lang="pt-PT" smtClean="0"/>
              <a:t>02/10/2019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7ACE4-E893-4063-88AA-80EDFE84E1CD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0789394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F37D8-4437-4A0B-B2EB-21834A635C8D}" type="datetimeFigureOut">
              <a:rPr lang="pt-PT" smtClean="0"/>
              <a:t>02/10/2019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7ACE4-E893-4063-88AA-80EDFE84E1CD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822673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F37D8-4437-4A0B-B2EB-21834A635C8D}" type="datetimeFigureOut">
              <a:rPr lang="pt-PT" smtClean="0"/>
              <a:t>02/10/2019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7ACE4-E893-4063-88AA-80EDFE84E1CD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8793127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F37D8-4437-4A0B-B2EB-21834A635C8D}" type="datetimeFigureOut">
              <a:rPr lang="pt-PT" smtClean="0"/>
              <a:t>02/10/2019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7ACE4-E893-4063-88AA-80EDFE84E1CD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4640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F37D8-4437-4A0B-B2EB-21834A635C8D}" type="datetimeFigureOut">
              <a:rPr lang="pt-PT" smtClean="0"/>
              <a:t>02/10/2019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7ACE4-E893-4063-88AA-80EDFE84E1CD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078339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F37D8-4437-4A0B-B2EB-21834A635C8D}" type="datetimeFigureOut">
              <a:rPr lang="pt-PT" smtClean="0"/>
              <a:t>02/10/2019</a:t>
            </a:fld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7ACE4-E893-4063-88AA-80EDFE84E1CD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481509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F37D8-4437-4A0B-B2EB-21834A635C8D}" type="datetimeFigureOut">
              <a:rPr lang="pt-PT" smtClean="0"/>
              <a:t>02/10/2019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7ACE4-E893-4063-88AA-80EDFE84E1CD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331833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F37D8-4437-4A0B-B2EB-21834A635C8D}" type="datetimeFigureOut">
              <a:rPr lang="pt-PT" smtClean="0"/>
              <a:t>02/10/2019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7ACE4-E893-4063-88AA-80EDFE84E1CD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217219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3F37D8-4437-4A0B-B2EB-21834A635C8D}" type="datetimeFigureOut">
              <a:rPr lang="pt-PT" smtClean="0"/>
              <a:t>02/10/2019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A7ACE4-E893-4063-88AA-80EDFE84E1CD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303117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PT" b="1" dirty="0" smtClean="0"/>
              <a:t>Relativismo Ético</a:t>
            </a:r>
            <a:br>
              <a:rPr lang="pt-PT" b="1" dirty="0" smtClean="0"/>
            </a:br>
            <a:endParaRPr lang="pt-PT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“You have your way, I have my way. As for the right way, it does not exist.”</a:t>
            </a:r>
          </a:p>
          <a:p>
            <a:r>
              <a:rPr lang="en-US" dirty="0" smtClean="0"/>
              <a:t>- Frederick Nietzsche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7723488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O </a:t>
            </a:r>
            <a:r>
              <a:rPr lang="en-US" b="1" dirty="0" err="1" smtClean="0"/>
              <a:t>Problema</a:t>
            </a:r>
            <a:r>
              <a:rPr lang="en-US" b="1" dirty="0" smtClean="0"/>
              <a:t>  Is–ought de Hume</a:t>
            </a:r>
            <a:r>
              <a:rPr lang="en-US" dirty="0" smtClean="0"/>
              <a:t/>
            </a:r>
            <a:br>
              <a:rPr lang="en-US" dirty="0" smtClean="0"/>
            </a:b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24099"/>
            <a:ext cx="10515600" cy="4351338"/>
          </a:xfrm>
        </p:spPr>
        <p:txBody>
          <a:bodyPr>
            <a:normAutofit/>
          </a:bodyPr>
          <a:lstStyle/>
          <a:p>
            <a:pPr algn="just"/>
            <a:r>
              <a:rPr lang="pt-PT" dirty="0"/>
              <a:t>O problema </a:t>
            </a:r>
            <a:r>
              <a:rPr lang="pt-PT" dirty="0" smtClean="0"/>
              <a:t>é-deve de </a:t>
            </a:r>
            <a:r>
              <a:rPr lang="pt-PT" dirty="0"/>
              <a:t>meta-ética, conforme articulado pelo filósofo e historiador escocês David Hume (1711-1776), </a:t>
            </a:r>
            <a:r>
              <a:rPr lang="pt-PT" dirty="0" smtClean="0"/>
              <a:t>resulta de muitos fazerem </a:t>
            </a:r>
            <a:r>
              <a:rPr lang="pt-PT" dirty="0"/>
              <a:t>afirmações sobre o que deveria ser com base em declarações sobre o que é. No entanto, Hume descobriu que parece haver uma diferença significativa entre declarações descritivas (sobre o que é) e declarações prescritivas ou normativas (sobre o que deveria ser), e não é óbvio como se pode passar de declarações descritivas para prescritivas. O problema é também conhecido como lei de Hume e guilhotina de Hume.</a:t>
            </a:r>
          </a:p>
        </p:txBody>
      </p:sp>
    </p:spTree>
    <p:extLst>
      <p:ext uri="{BB962C8B-B14F-4D97-AF65-F5344CB8AC3E}">
        <p14:creationId xmlns:p14="http://schemas.microsoft.com/office/powerpoint/2010/main" val="21006735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PT" b="1" dirty="0" smtClean="0"/>
              <a:t>Questões Várias</a:t>
            </a:r>
            <a:endParaRPr lang="pt-PT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É </a:t>
            </a:r>
            <a:r>
              <a:rPr lang="en-US" dirty="0" err="1" smtClean="0"/>
              <a:t>errado</a:t>
            </a:r>
            <a:r>
              <a:rPr lang="en-US" dirty="0" smtClean="0"/>
              <a:t>?</a:t>
            </a:r>
          </a:p>
          <a:p>
            <a:r>
              <a:rPr lang="en-US" dirty="0" err="1" smtClean="0"/>
              <a:t>Podemos</a:t>
            </a:r>
            <a:r>
              <a:rPr lang="en-US" dirty="0" smtClean="0"/>
              <a:t> </a:t>
            </a:r>
            <a:r>
              <a:rPr lang="en-US" dirty="0" err="1" smtClean="0"/>
              <a:t>culpar</a:t>
            </a:r>
            <a:r>
              <a:rPr lang="en-US" dirty="0" smtClean="0"/>
              <a:t>?</a:t>
            </a:r>
          </a:p>
          <a:p>
            <a:r>
              <a:rPr lang="en-US" dirty="0" err="1" smtClean="0"/>
              <a:t>Devemos</a:t>
            </a:r>
            <a:r>
              <a:rPr lang="en-US" dirty="0" smtClean="0"/>
              <a:t> </a:t>
            </a:r>
            <a:r>
              <a:rPr lang="en-US" dirty="0" err="1" smtClean="0"/>
              <a:t>parar</a:t>
            </a:r>
            <a:r>
              <a:rPr lang="en-US" dirty="0" smtClean="0"/>
              <a:t>?</a:t>
            </a:r>
            <a:endParaRPr lang="pt-PT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8948" y="1825625"/>
            <a:ext cx="6584852" cy="415314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3336275"/>
            <a:ext cx="3930748" cy="2642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4696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 smtClean="0"/>
              <a:t>Práticas</a:t>
            </a:r>
            <a:r>
              <a:rPr lang="en-US" b="1" dirty="0" smtClean="0"/>
              <a:t> dos Inuit</a:t>
            </a:r>
            <a:endParaRPr lang="pt-PT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 smtClean="0"/>
              <a:t>Praticam o </a:t>
            </a:r>
            <a:r>
              <a:rPr lang="pt-PT" dirty="0"/>
              <a:t>infanticídio.</a:t>
            </a:r>
          </a:p>
          <a:p>
            <a:r>
              <a:rPr lang="pt-PT" dirty="0"/>
              <a:t>E</a:t>
            </a:r>
            <a:r>
              <a:rPr lang="pt-PT" dirty="0" smtClean="0"/>
              <a:t>mprestam as suas </a:t>
            </a:r>
            <a:r>
              <a:rPr lang="pt-PT" dirty="0"/>
              <a:t>esposas aos visitantes como </a:t>
            </a:r>
            <a:r>
              <a:rPr lang="pt-PT" dirty="0" smtClean="0"/>
              <a:t>sinal </a:t>
            </a:r>
            <a:r>
              <a:rPr lang="pt-PT" dirty="0"/>
              <a:t>de hospitalidade.</a:t>
            </a:r>
          </a:p>
          <a:p>
            <a:r>
              <a:rPr lang="pt-PT" dirty="0" smtClean="0"/>
              <a:t>Abandonam os seus idosos e fracos </a:t>
            </a:r>
            <a:r>
              <a:rPr lang="pt-PT" dirty="0"/>
              <a:t>na </a:t>
            </a:r>
            <a:r>
              <a:rPr lang="pt-PT" dirty="0" smtClean="0"/>
              <a:t>neve, deixando-os morrer.</a:t>
            </a:r>
          </a:p>
          <a:p>
            <a:endParaRPr lang="pt-PT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9771" y="3754639"/>
            <a:ext cx="2723479" cy="255726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0163" y="3754639"/>
            <a:ext cx="3039414" cy="2422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4631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PT" b="1" dirty="0" smtClean="0"/>
              <a:t>A Ideia da Tolerância</a:t>
            </a:r>
            <a:br>
              <a:rPr lang="pt-PT" b="1" dirty="0" smtClean="0"/>
            </a:br>
            <a:endParaRPr lang="pt-PT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/>
            <a:r>
              <a:rPr lang="pt-PT" dirty="0"/>
              <a:t>Não devemos interferir com as ações de </a:t>
            </a:r>
            <a:r>
              <a:rPr lang="pt-PT" dirty="0" smtClean="0"/>
              <a:t>outras pessoas ainda que baseadas </a:t>
            </a:r>
            <a:r>
              <a:rPr lang="pt-PT" dirty="0"/>
              <a:t>em julgamentos morais que rejeitamos.</a:t>
            </a:r>
          </a:p>
          <a:p>
            <a:pPr algn="just"/>
            <a:r>
              <a:rPr lang="pt-PT" dirty="0"/>
              <a:t>Pensa-se que isso se aplica especialmente às relações entre </a:t>
            </a:r>
            <a:r>
              <a:rPr lang="pt-PT" dirty="0" smtClean="0"/>
              <a:t>a nossa </a:t>
            </a:r>
            <a:r>
              <a:rPr lang="pt-PT" dirty="0"/>
              <a:t>sociedade e as sociedades com as quais temos discordâncias </a:t>
            </a:r>
            <a:r>
              <a:rPr lang="pt-PT" dirty="0" smtClean="0"/>
              <a:t>morais muito </a:t>
            </a:r>
            <a:r>
              <a:rPr lang="pt-PT" dirty="0"/>
              <a:t>significativas.</a:t>
            </a:r>
          </a:p>
          <a:p>
            <a:pPr algn="just"/>
            <a:r>
              <a:rPr lang="pt-PT" dirty="0" smtClean="0"/>
              <a:t>Mas é possível a tolerância?</a:t>
            </a:r>
            <a:endParaRPr lang="pt-PT" dirty="0"/>
          </a:p>
          <a:p>
            <a:pPr algn="just"/>
            <a:r>
              <a:rPr lang="pt-PT" dirty="0" smtClean="0"/>
              <a:t>Pode-se argumentar </a:t>
            </a:r>
            <a:r>
              <a:rPr lang="pt-PT" dirty="0"/>
              <a:t>que é impossível tolerar </a:t>
            </a:r>
            <a:r>
              <a:rPr lang="pt-PT" dirty="0" smtClean="0"/>
              <a:t>um </a:t>
            </a:r>
            <a:r>
              <a:rPr lang="pt-PT" dirty="0"/>
              <a:t>conflito com os </a:t>
            </a:r>
            <a:r>
              <a:rPr lang="pt-PT" dirty="0" smtClean="0"/>
              <a:t>nossos próprios </a:t>
            </a:r>
            <a:r>
              <a:rPr lang="pt-PT" dirty="0"/>
              <a:t>valores, porque isso </a:t>
            </a:r>
            <a:r>
              <a:rPr lang="pt-PT" dirty="0" smtClean="0"/>
              <a:t>tornaria </a:t>
            </a:r>
            <a:r>
              <a:rPr lang="pt-PT" dirty="0"/>
              <a:t>esses valores</a:t>
            </a:r>
          </a:p>
          <a:p>
            <a:pPr algn="just"/>
            <a:r>
              <a:rPr lang="pt-PT" b="1" dirty="0" smtClean="0"/>
              <a:t>Arbitrários</a:t>
            </a:r>
            <a:r>
              <a:rPr lang="pt-PT" dirty="0" smtClean="0"/>
              <a:t>: </a:t>
            </a:r>
            <a:r>
              <a:rPr lang="pt-PT" dirty="0"/>
              <a:t>“Acabei </a:t>
            </a:r>
            <a:r>
              <a:rPr lang="pt-PT" dirty="0" smtClean="0"/>
              <a:t>por ter estes valores </a:t>
            </a:r>
            <a:r>
              <a:rPr lang="pt-PT" dirty="0"/>
              <a:t>porque nasci </a:t>
            </a:r>
            <a:r>
              <a:rPr lang="pt-PT" dirty="0" smtClean="0"/>
              <a:t>nesta </a:t>
            </a:r>
            <a:r>
              <a:rPr lang="pt-PT" dirty="0"/>
              <a:t>sociedade. Se eu nascesse n</a:t>
            </a:r>
            <a:r>
              <a:rPr lang="pt-PT" dirty="0" smtClean="0"/>
              <a:t>outro </a:t>
            </a:r>
            <a:r>
              <a:rPr lang="pt-PT" dirty="0"/>
              <a:t>lugar, teria outros valores. ”</a:t>
            </a:r>
          </a:p>
          <a:p>
            <a:pPr algn="just"/>
            <a:r>
              <a:rPr lang="pt-PT" b="1" dirty="0" smtClean="0"/>
              <a:t>Fracos</a:t>
            </a:r>
            <a:r>
              <a:rPr lang="pt-PT" dirty="0" smtClean="0"/>
              <a:t>: </a:t>
            </a:r>
            <a:r>
              <a:rPr lang="pt-PT" dirty="0"/>
              <a:t>"Eu normalmente mantenho </a:t>
            </a:r>
            <a:r>
              <a:rPr lang="pt-PT" dirty="0" smtClean="0"/>
              <a:t>os meus </a:t>
            </a:r>
            <a:r>
              <a:rPr lang="pt-PT" dirty="0"/>
              <a:t>valores - mas </a:t>
            </a:r>
            <a:r>
              <a:rPr lang="pt-PT" dirty="0" smtClean="0"/>
              <a:t>nunca chegarei ao </a:t>
            </a:r>
            <a:r>
              <a:rPr lang="pt-PT" dirty="0"/>
              <a:t>ponto de acreditar que estou certo."</a:t>
            </a:r>
          </a:p>
          <a:p>
            <a:pPr algn="just"/>
            <a:r>
              <a:rPr lang="pt-PT" b="1" dirty="0" smtClean="0"/>
              <a:t>Praticamente </a:t>
            </a:r>
            <a:r>
              <a:rPr lang="pt-PT" b="1" dirty="0" smtClean="0"/>
              <a:t>inúteis</a:t>
            </a:r>
            <a:r>
              <a:rPr lang="pt-PT" dirty="0" smtClean="0"/>
              <a:t>: </a:t>
            </a:r>
            <a:r>
              <a:rPr lang="pt-PT" dirty="0"/>
              <a:t>“Normalmente mantenho os valores quando é conveniente - </a:t>
            </a:r>
            <a:r>
              <a:rPr lang="pt-PT" dirty="0" err="1" smtClean="0"/>
              <a:t>excepto</a:t>
            </a:r>
            <a:r>
              <a:rPr lang="pt-PT" dirty="0" smtClean="0"/>
              <a:t> </a:t>
            </a:r>
            <a:r>
              <a:rPr lang="pt-PT" dirty="0"/>
              <a:t>quando são testados contra outros valores.”</a:t>
            </a:r>
          </a:p>
        </p:txBody>
      </p:sp>
    </p:spTree>
    <p:extLst>
      <p:ext uri="{BB962C8B-B14F-4D97-AF65-F5344CB8AC3E}">
        <p14:creationId xmlns:p14="http://schemas.microsoft.com/office/powerpoint/2010/main" val="28215514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err="1" smtClean="0"/>
              <a:t>Algumas</a:t>
            </a:r>
            <a:r>
              <a:rPr lang="en-US" b="1" dirty="0" smtClean="0"/>
              <a:t> </a:t>
            </a:r>
            <a:r>
              <a:rPr lang="en-US" b="1" dirty="0" err="1" smtClean="0"/>
              <a:t>práticas</a:t>
            </a:r>
            <a:r>
              <a:rPr lang="en-US" b="1" dirty="0" smtClean="0"/>
              <a:t> </a:t>
            </a:r>
            <a:r>
              <a:rPr lang="en-US" b="1" dirty="0" err="1" smtClean="0"/>
              <a:t>não</a:t>
            </a:r>
            <a:r>
              <a:rPr lang="en-US" b="1" dirty="0" smtClean="0"/>
              <a:t> </a:t>
            </a:r>
            <a:r>
              <a:rPr lang="en-US" b="1" dirty="0" err="1" smtClean="0"/>
              <a:t>aceites</a:t>
            </a:r>
            <a:r>
              <a:rPr lang="en-US" b="1" dirty="0" smtClean="0"/>
              <a:t> no </a:t>
            </a:r>
            <a:r>
              <a:rPr lang="en-US" b="1" dirty="0" err="1" smtClean="0"/>
              <a:t>Mundo</a:t>
            </a:r>
            <a:r>
              <a:rPr lang="en-US" b="1" dirty="0" smtClean="0"/>
              <a:t> </a:t>
            </a:r>
            <a:r>
              <a:rPr lang="en-US" b="1" dirty="0" err="1" smtClean="0"/>
              <a:t>Ocidental</a:t>
            </a:r>
            <a:endParaRPr lang="pt-PT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PT" dirty="0"/>
              <a:t>1. Leis </a:t>
            </a:r>
            <a:r>
              <a:rPr lang="pt-PT" dirty="0" err="1" smtClean="0"/>
              <a:t>anti-homossexuais</a:t>
            </a:r>
            <a:r>
              <a:rPr lang="pt-PT" dirty="0" smtClean="0"/>
              <a:t>.</a:t>
            </a:r>
            <a:endParaRPr lang="pt-PT" dirty="0"/>
          </a:p>
          <a:p>
            <a:r>
              <a:rPr lang="pt-PT" dirty="0"/>
              <a:t>2. </a:t>
            </a:r>
            <a:r>
              <a:rPr lang="pt-PT" dirty="0" smtClean="0"/>
              <a:t>Poligamia.</a:t>
            </a:r>
            <a:endParaRPr lang="pt-PT" dirty="0"/>
          </a:p>
          <a:p>
            <a:r>
              <a:rPr lang="pt-PT" dirty="0"/>
              <a:t>3. Casamentos </a:t>
            </a:r>
            <a:r>
              <a:rPr lang="pt-PT" dirty="0" smtClean="0"/>
              <a:t>arranjados.</a:t>
            </a:r>
            <a:endParaRPr lang="pt-PT" dirty="0"/>
          </a:p>
          <a:p>
            <a:r>
              <a:rPr lang="pt-PT" dirty="0"/>
              <a:t>4. Suicídio como requisito de honra ou </a:t>
            </a:r>
            <a:r>
              <a:rPr lang="pt-PT" dirty="0" smtClean="0"/>
              <a:t>viuvez.</a:t>
            </a:r>
            <a:endParaRPr lang="pt-PT" dirty="0"/>
          </a:p>
          <a:p>
            <a:r>
              <a:rPr lang="pt-PT" dirty="0"/>
              <a:t>5. Punições severas por </a:t>
            </a:r>
            <a:r>
              <a:rPr lang="pt-PT" dirty="0" smtClean="0"/>
              <a:t>blasfémia </a:t>
            </a:r>
            <a:r>
              <a:rPr lang="pt-PT" dirty="0"/>
              <a:t>ou </a:t>
            </a:r>
            <a:r>
              <a:rPr lang="pt-PT" dirty="0" smtClean="0"/>
              <a:t>adultério.</a:t>
            </a:r>
            <a:endParaRPr lang="pt-PT" dirty="0"/>
          </a:p>
          <a:p>
            <a:r>
              <a:rPr lang="pt-PT" dirty="0"/>
              <a:t>6. Circuncisão feminina ou mutilação </a:t>
            </a:r>
            <a:r>
              <a:rPr lang="pt-PT" dirty="0" smtClean="0"/>
              <a:t>genital.</a:t>
            </a:r>
            <a:endParaRPr lang="pt-PT" dirty="0"/>
          </a:p>
          <a:p>
            <a:r>
              <a:rPr lang="pt-PT" dirty="0"/>
              <a:t>7. Trabalho infantil.</a:t>
            </a:r>
          </a:p>
          <a:p>
            <a:r>
              <a:rPr lang="pt-PT" dirty="0"/>
              <a:t>8. </a:t>
            </a:r>
            <a:r>
              <a:rPr lang="pt-PT" dirty="0" smtClean="0"/>
              <a:t>Escravidão</a:t>
            </a:r>
            <a:r>
              <a:rPr lang="pt-PT" dirty="0"/>
              <a:t>.</a:t>
            </a:r>
          </a:p>
          <a:p>
            <a:r>
              <a:rPr lang="pt-PT" dirty="0"/>
              <a:t>9. Punição severa pela conversão para outra religião ou ateísmo.</a:t>
            </a:r>
          </a:p>
          <a:p>
            <a:r>
              <a:rPr lang="pt-PT" dirty="0"/>
              <a:t>10. Punição severa por pertencer a uma parte da oposição.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140500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 smtClean="0"/>
              <a:t>Discussão</a:t>
            </a:r>
            <a:endParaRPr lang="pt-PT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PT" dirty="0" smtClean="0"/>
              <a:t>Estas </a:t>
            </a:r>
            <a:r>
              <a:rPr lang="pt-PT" dirty="0"/>
              <a:t>práticas </a:t>
            </a:r>
            <a:r>
              <a:rPr lang="pt-PT" dirty="0" smtClean="0"/>
              <a:t>estão </a:t>
            </a:r>
            <a:r>
              <a:rPr lang="pt-PT" dirty="0"/>
              <a:t>baseadas </a:t>
            </a:r>
            <a:r>
              <a:rPr lang="pt-PT" dirty="0" smtClean="0"/>
              <a:t>em ignorância, </a:t>
            </a:r>
            <a:r>
              <a:rPr lang="pt-PT" dirty="0"/>
              <a:t>erro ou estruturas de poder malignas (abuso, por exemplo, de mulheres)?</a:t>
            </a:r>
          </a:p>
          <a:p>
            <a:r>
              <a:rPr lang="pt-PT" dirty="0"/>
              <a:t>Ou vice-versa, as práticas opostas no Ocidente são </a:t>
            </a:r>
            <a:r>
              <a:rPr lang="pt-PT" dirty="0" smtClean="0"/>
              <a:t>baseadas, elas mesmas, </a:t>
            </a:r>
            <a:r>
              <a:rPr lang="pt-PT" dirty="0"/>
              <a:t>na ignorância ou </a:t>
            </a:r>
            <a:r>
              <a:rPr lang="pt-PT" dirty="0" smtClean="0"/>
              <a:t>no erro</a:t>
            </a:r>
            <a:r>
              <a:rPr lang="pt-PT" dirty="0"/>
              <a:t>?</a:t>
            </a:r>
          </a:p>
          <a:p>
            <a:r>
              <a:rPr lang="pt-PT" dirty="0"/>
              <a:t>Ou </a:t>
            </a:r>
            <a:r>
              <a:rPr lang="pt-PT" dirty="0" smtClean="0"/>
              <a:t>será que estão baseadas </a:t>
            </a:r>
            <a:r>
              <a:rPr lang="pt-PT" dirty="0"/>
              <a:t>em diferenças de valor real?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4100" y="4172755"/>
            <a:ext cx="5293821" cy="244698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2468" y="4172755"/>
            <a:ext cx="4443211" cy="2343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9963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PT" b="1" dirty="0" smtClean="0"/>
              <a:t>Quine afirma que </a:t>
            </a:r>
            <a:r>
              <a:rPr lang="pt-PT" dirty="0" smtClean="0"/>
              <a:t>…</a:t>
            </a:r>
            <a:br>
              <a:rPr lang="pt-PT" dirty="0" smtClean="0"/>
            </a:b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PT" dirty="0"/>
              <a:t>A verdade, diz o relativista cultural, está ligada à cultura. Mas se assim fosse, ele, dentro de sua própria cultura, deveria </a:t>
            </a:r>
            <a:r>
              <a:rPr lang="pt-PT" dirty="0" smtClean="0"/>
              <a:t>ver a </a:t>
            </a:r>
            <a:r>
              <a:rPr lang="pt-PT" dirty="0"/>
              <a:t>sua própria verdade ligada à cultura como absoluta. Ele não pode proclamar o relativismo cultural sem se elevar acima dele, e ele não </a:t>
            </a:r>
            <a:r>
              <a:rPr lang="pt-PT" dirty="0" smtClean="0"/>
              <a:t>se pode </a:t>
            </a:r>
            <a:r>
              <a:rPr lang="pt-PT" dirty="0"/>
              <a:t>elevar acima dele sem </a:t>
            </a:r>
            <a:r>
              <a:rPr lang="pt-PT" dirty="0" smtClean="0"/>
              <a:t>dele desistir</a:t>
            </a:r>
            <a:r>
              <a:rPr lang="pt-PT" dirty="0"/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3262" y="3760631"/>
            <a:ext cx="3025476" cy="2282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545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PT" b="1" dirty="0" smtClean="0"/>
              <a:t>Problemas </a:t>
            </a:r>
            <a:r>
              <a:rPr lang="pt-PT" b="1" dirty="0"/>
              <a:t>do </a:t>
            </a:r>
            <a:r>
              <a:rPr lang="pt-PT" b="1" dirty="0" smtClean="0"/>
              <a:t>Relativismo </a:t>
            </a:r>
            <a:r>
              <a:rPr lang="pt-PT" b="1" dirty="0"/>
              <a:t>Cultural</a:t>
            </a:r>
            <a:r>
              <a:rPr lang="pt-PT" dirty="0" smtClean="0"/>
              <a:t/>
            </a:r>
            <a:br>
              <a:rPr lang="pt-PT" dirty="0" smtClean="0"/>
            </a:b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PT" dirty="0"/>
              <a:t>Quem é </a:t>
            </a:r>
            <a:r>
              <a:rPr lang="pt-PT" dirty="0" smtClean="0"/>
              <a:t>o meu </a:t>
            </a:r>
            <a:r>
              <a:rPr lang="pt-PT" dirty="0"/>
              <a:t>vizinho? (O problema da sobreposição de culturas).</a:t>
            </a:r>
          </a:p>
          <a:p>
            <a:pPr algn="just"/>
            <a:r>
              <a:rPr lang="pt-PT" dirty="0"/>
              <a:t>Algumas práticas </a:t>
            </a:r>
            <a:r>
              <a:rPr lang="pt-PT" dirty="0" smtClean="0"/>
              <a:t>podem ser simplesmente </a:t>
            </a:r>
            <a:r>
              <a:rPr lang="pt-PT" dirty="0"/>
              <a:t>erradas.</a:t>
            </a:r>
          </a:p>
          <a:p>
            <a:pPr algn="just"/>
            <a:r>
              <a:rPr lang="pt-PT" dirty="0"/>
              <a:t>O paradoxo da tolerância:</a:t>
            </a:r>
          </a:p>
          <a:p>
            <a:pPr algn="just"/>
            <a:r>
              <a:rPr lang="pt-PT" dirty="0"/>
              <a:t>O relativista ético não pode sustentar que todos em todos os lugares devam ser tolerantes sem se contradizer! Se o relativista ético sustenta que as ações são </a:t>
            </a:r>
            <a:r>
              <a:rPr lang="pt-PT" dirty="0" err="1" smtClean="0"/>
              <a:t>correctas</a:t>
            </a:r>
            <a:r>
              <a:rPr lang="pt-PT" dirty="0" smtClean="0"/>
              <a:t> quando se </a:t>
            </a:r>
            <a:r>
              <a:rPr lang="pt-PT" dirty="0"/>
              <a:t>ajustam às normas culturais, ele deve sustentar que as pessoas em sociedades intolerantes deveriam ser intolerantes!</a:t>
            </a:r>
          </a:p>
        </p:txBody>
      </p:sp>
    </p:spTree>
    <p:extLst>
      <p:ext uri="{BB962C8B-B14F-4D97-AF65-F5344CB8AC3E}">
        <p14:creationId xmlns:p14="http://schemas.microsoft.com/office/powerpoint/2010/main" val="31537147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PT" sz="6000" dirty="0" smtClean="0"/>
              <a:t>Duas Abordagens Morais</a:t>
            </a:r>
            <a:r>
              <a:rPr lang="pt-PT" dirty="0" smtClean="0"/>
              <a:t/>
            </a:r>
            <a:br>
              <a:rPr lang="pt-PT" dirty="0" smtClean="0"/>
            </a:b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b="1" dirty="0" err="1" smtClean="0"/>
              <a:t>Cepticismo</a:t>
            </a:r>
            <a:r>
              <a:rPr lang="pt-PT" b="1" dirty="0" smtClean="0"/>
              <a:t> </a:t>
            </a:r>
            <a:r>
              <a:rPr lang="pt-PT" b="1" dirty="0"/>
              <a:t>moral:</a:t>
            </a:r>
          </a:p>
          <a:p>
            <a:r>
              <a:rPr lang="pt-PT" dirty="0"/>
              <a:t>A visão de que não existem princípios morais válidos.</a:t>
            </a:r>
          </a:p>
          <a:p>
            <a:r>
              <a:rPr lang="pt-PT" dirty="0"/>
              <a:t>Pelo menos não podemos saber se existem ou não.</a:t>
            </a:r>
          </a:p>
          <a:p>
            <a:endParaRPr lang="pt-PT" dirty="0"/>
          </a:p>
          <a:p>
            <a:r>
              <a:rPr lang="pt-PT" b="1" dirty="0"/>
              <a:t>Objetivismo moral:</a:t>
            </a:r>
          </a:p>
          <a:p>
            <a:r>
              <a:rPr lang="pt-PT" dirty="0"/>
              <a:t>A visão de que existem princípios morais universais, válidos para todas as pessoas e todas as situações e épocas.</a:t>
            </a:r>
          </a:p>
        </p:txBody>
      </p:sp>
    </p:spTree>
    <p:extLst>
      <p:ext uri="{BB962C8B-B14F-4D97-AF65-F5344CB8AC3E}">
        <p14:creationId xmlns:p14="http://schemas.microsoft.com/office/powerpoint/2010/main" val="20807592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 smtClean="0"/>
              <a:t>Absolutismo</a:t>
            </a:r>
            <a:r>
              <a:rPr lang="en-US" b="1" dirty="0"/>
              <a:t> Moral</a:t>
            </a:r>
            <a:endParaRPr lang="pt-PT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PT" dirty="0"/>
              <a:t>A noção de que existe apenas uma resposta </a:t>
            </a:r>
            <a:r>
              <a:rPr lang="pt-PT" dirty="0" err="1" smtClean="0"/>
              <a:t>correcta</a:t>
            </a:r>
            <a:r>
              <a:rPr lang="pt-PT" dirty="0" smtClean="0"/>
              <a:t> </a:t>
            </a:r>
            <a:r>
              <a:rPr lang="pt-PT" dirty="0"/>
              <a:t>para </a:t>
            </a:r>
            <a:r>
              <a:rPr lang="pt-PT" dirty="0" smtClean="0"/>
              <a:t>todo e qualquer problema </a:t>
            </a:r>
            <a:r>
              <a:rPr lang="pt-PT" dirty="0"/>
              <a:t>moral.</a:t>
            </a:r>
          </a:p>
          <a:p>
            <a:r>
              <a:rPr lang="pt-PT" dirty="0"/>
              <a:t>Uma ética completamente absolutista consiste em princípios absolutos que fornecem uma resposta para todas as situações possíveis da vida, independentemente da </a:t>
            </a:r>
            <a:r>
              <a:rPr lang="pt-PT" dirty="0" smtClean="0"/>
              <a:t>cultura considerada.</a:t>
            </a:r>
            <a:endParaRPr lang="pt-PT" dirty="0"/>
          </a:p>
          <a:p>
            <a:r>
              <a:rPr lang="pt-PT" dirty="0"/>
              <a:t>O </a:t>
            </a:r>
            <a:r>
              <a:rPr lang="pt-PT" dirty="0" smtClean="0"/>
              <a:t>absolutismo opõe-se </a:t>
            </a:r>
            <a:r>
              <a:rPr lang="pt-PT" dirty="0"/>
              <a:t>ao relativismo ético.</a:t>
            </a:r>
          </a:p>
        </p:txBody>
      </p:sp>
    </p:spTree>
    <p:extLst>
      <p:ext uri="{BB962C8B-B14F-4D97-AF65-F5344CB8AC3E}">
        <p14:creationId xmlns:p14="http://schemas.microsoft.com/office/powerpoint/2010/main" val="2178155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pt-PT" sz="6000" b="1" dirty="0" smtClean="0"/>
              <a:t/>
            </a:r>
            <a:br>
              <a:rPr lang="pt-PT" sz="6000" b="1" dirty="0" smtClean="0"/>
            </a:br>
            <a:r>
              <a:rPr lang="pt-PT" sz="6000" b="1" dirty="0" smtClean="0"/>
              <a:t>Relativismo Ético</a:t>
            </a:r>
            <a:br>
              <a:rPr lang="pt-PT" sz="6000" b="1" dirty="0" smtClean="0"/>
            </a:br>
            <a:endParaRPr lang="pt-PT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 algn="just"/>
            <a:r>
              <a:rPr lang="pt-PT" b="1" dirty="0"/>
              <a:t>Os relativistas éticos </a:t>
            </a:r>
            <a:r>
              <a:rPr lang="pt-PT" dirty="0"/>
              <a:t>sustentam </a:t>
            </a:r>
            <a:r>
              <a:rPr lang="pt-PT" dirty="0" smtClean="0"/>
              <a:t>que:</a:t>
            </a:r>
            <a:endParaRPr lang="pt-PT" dirty="0"/>
          </a:p>
          <a:p>
            <a:pPr lvl="1" algn="just"/>
            <a:r>
              <a:rPr lang="pt-PT" dirty="0"/>
              <a:t>Não existem princípios morais universalmente válidos, </a:t>
            </a:r>
            <a:r>
              <a:rPr lang="pt-PT" dirty="0" smtClean="0"/>
              <a:t>mas que </a:t>
            </a:r>
            <a:r>
              <a:rPr lang="pt-PT" dirty="0"/>
              <a:t>todos os princípios morais são válidos em relação à cultura ou à escolha individual.</a:t>
            </a:r>
          </a:p>
          <a:p>
            <a:pPr lvl="1" algn="just"/>
            <a:r>
              <a:rPr lang="pt-PT" dirty="0" smtClean="0"/>
              <a:t>Não </a:t>
            </a:r>
            <a:r>
              <a:rPr lang="pt-PT" dirty="0"/>
              <a:t>existe um tipo de ação que seja sempre, em todo lugar e para todos, certa ou errada.</a:t>
            </a:r>
            <a:endParaRPr lang="en-US" dirty="0"/>
          </a:p>
          <a:p>
            <a:pPr lvl="1" algn="just"/>
            <a:r>
              <a:rPr lang="pt-PT" b="1" dirty="0"/>
              <a:t>Os universalistas éticos </a:t>
            </a:r>
            <a:r>
              <a:rPr lang="pt-PT" dirty="0"/>
              <a:t>sustentam que existe:</a:t>
            </a:r>
          </a:p>
          <a:p>
            <a:pPr lvl="1" algn="just"/>
            <a:r>
              <a:rPr lang="pt-PT" dirty="0"/>
              <a:t>algum (pelo menos um) tipo de ação que é sempre, em todo lugar e para todos, certo ou errado.</a:t>
            </a:r>
          </a:p>
          <a:p>
            <a:pPr lvl="1" algn="just"/>
            <a:r>
              <a:rPr lang="pt-PT" dirty="0"/>
              <a:t>Esse "tipo" pode ser altamente </a:t>
            </a:r>
            <a:r>
              <a:rPr lang="pt-PT" dirty="0" err="1" smtClean="0"/>
              <a:t>abstracto</a:t>
            </a:r>
            <a:r>
              <a:rPr lang="pt-PT" dirty="0"/>
              <a:t>!</a:t>
            </a:r>
          </a:p>
          <a:p>
            <a:pPr lvl="1" algn="just"/>
            <a:r>
              <a:rPr lang="pt-PT" dirty="0"/>
              <a:t>Os universalistas éticos não afirmam que </a:t>
            </a:r>
            <a:r>
              <a:rPr lang="pt-PT" dirty="0" smtClean="0"/>
              <a:t>todo o </a:t>
            </a:r>
            <a:r>
              <a:rPr lang="pt-PT" dirty="0"/>
              <a:t>tipo de ação esteja sempre </a:t>
            </a:r>
            <a:r>
              <a:rPr lang="pt-PT" dirty="0" smtClean="0"/>
              <a:t>certo </a:t>
            </a:r>
            <a:r>
              <a:rPr lang="pt-PT" dirty="0"/>
              <a:t>ou sempre </a:t>
            </a:r>
            <a:r>
              <a:rPr lang="pt-PT" dirty="0" smtClean="0"/>
              <a:t>errado!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7823105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 smtClean="0"/>
              <a:t>Nihilismo</a:t>
            </a:r>
            <a:r>
              <a:rPr lang="en-US" b="1" dirty="0" smtClean="0"/>
              <a:t> </a:t>
            </a:r>
            <a:r>
              <a:rPr lang="en-US" b="1" dirty="0" err="1" smtClean="0"/>
              <a:t>Ético</a:t>
            </a:r>
            <a:r>
              <a:rPr lang="en-US" dirty="0" smtClean="0"/>
              <a:t/>
            </a:r>
            <a:br>
              <a:rPr lang="en-US" dirty="0" smtClean="0"/>
            </a:b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/>
              <a:t>A doutrina que sustenta que não existem princípios </a:t>
            </a:r>
            <a:r>
              <a:rPr lang="pt-PT" dirty="0" smtClean="0"/>
              <a:t>morais realmente válidos.</a:t>
            </a:r>
            <a:endParaRPr lang="pt-PT" dirty="0"/>
          </a:p>
          <a:p>
            <a:r>
              <a:rPr lang="pt-PT" dirty="0"/>
              <a:t>A moralidade é uma </a:t>
            </a:r>
            <a:r>
              <a:rPr lang="pt-PT" dirty="0" smtClean="0"/>
              <a:t>completa </a:t>
            </a:r>
            <a:r>
              <a:rPr lang="pt-PT" dirty="0"/>
              <a:t>ficção</a:t>
            </a:r>
            <a:r>
              <a:rPr lang="pt-PT" dirty="0" smtClean="0"/>
              <a:t>.</a:t>
            </a:r>
          </a:p>
          <a:p>
            <a:r>
              <a:rPr lang="pt-PT" dirty="0" smtClean="0"/>
              <a:t>Como </a:t>
            </a:r>
            <a:r>
              <a:rPr lang="pt-PT" dirty="0"/>
              <a:t>não existem padrões éticos irrefutáveis para regular a </a:t>
            </a:r>
            <a:r>
              <a:rPr lang="pt-PT" dirty="0" err="1" smtClean="0"/>
              <a:t>actividade</a:t>
            </a:r>
            <a:r>
              <a:rPr lang="pt-PT" dirty="0" smtClean="0"/>
              <a:t> </a:t>
            </a:r>
            <a:r>
              <a:rPr lang="pt-PT" dirty="0"/>
              <a:t>comercial, </a:t>
            </a:r>
            <a:r>
              <a:rPr lang="pt-PT" dirty="0" smtClean="0"/>
              <a:t>ou outra, não </a:t>
            </a:r>
            <a:r>
              <a:rPr lang="pt-PT" dirty="0"/>
              <a:t>faz sentido </a:t>
            </a:r>
            <a:r>
              <a:rPr lang="pt-PT" dirty="0" smtClean="0"/>
              <a:t>preocupar-nos </a:t>
            </a:r>
            <a:r>
              <a:rPr lang="pt-PT" dirty="0"/>
              <a:t>com </a:t>
            </a:r>
            <a:r>
              <a:rPr lang="pt-PT" dirty="0" smtClean="0"/>
              <a:t>a ética </a:t>
            </a:r>
            <a:r>
              <a:rPr lang="pt-PT" dirty="0"/>
              <a:t>nos negócios.</a:t>
            </a:r>
          </a:p>
          <a:p>
            <a:r>
              <a:rPr lang="pt-PT" dirty="0" smtClean="0"/>
              <a:t>E se </a:t>
            </a:r>
            <a:r>
              <a:rPr lang="pt-PT" dirty="0"/>
              <a:t>não há razão para </a:t>
            </a:r>
            <a:r>
              <a:rPr lang="pt-PT" dirty="0" smtClean="0"/>
              <a:t>nos preocuparmos com a ética </a:t>
            </a:r>
            <a:r>
              <a:rPr lang="pt-PT" dirty="0"/>
              <a:t>nos negócios, </a:t>
            </a:r>
            <a:r>
              <a:rPr lang="pt-PT" dirty="0" smtClean="0"/>
              <a:t>então tudo é válido (</a:t>
            </a:r>
            <a:r>
              <a:rPr lang="pt-PT" i="1" dirty="0" err="1" smtClean="0"/>
              <a:t>anything</a:t>
            </a:r>
            <a:r>
              <a:rPr lang="pt-PT" i="1" dirty="0" smtClean="0"/>
              <a:t> </a:t>
            </a:r>
            <a:r>
              <a:rPr lang="pt-PT" i="1" dirty="0" err="1" smtClean="0"/>
              <a:t>goes</a:t>
            </a:r>
            <a:r>
              <a:rPr lang="pt-PT" dirty="0" smtClean="0"/>
              <a:t>). Tal conduz a que alguns defendam que a moral é quase sempre desonesta e enganadora. 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2223137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PT" b="1" dirty="0" smtClean="0"/>
              <a:t>Emoção </a:t>
            </a:r>
            <a:r>
              <a:rPr lang="pt-PT" b="1" dirty="0" smtClean="0"/>
              <a:t>vs. </a:t>
            </a:r>
            <a:r>
              <a:rPr lang="pt-PT" b="1" dirty="0" smtClean="0"/>
              <a:t>Razão</a:t>
            </a:r>
            <a:r>
              <a:rPr lang="pt-PT" dirty="0"/>
              <a:t/>
            </a:r>
            <a:br>
              <a:rPr lang="pt-PT" dirty="0"/>
            </a:b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PT" dirty="0" smtClean="0"/>
              <a:t>O absolutismo </a:t>
            </a:r>
            <a:r>
              <a:rPr lang="pt-PT" dirty="0"/>
              <a:t>ético enfatiza o papel que a razão desempenha no julgamento </a:t>
            </a:r>
            <a:r>
              <a:rPr lang="pt-PT" dirty="0" smtClean="0"/>
              <a:t>ético.</a:t>
            </a:r>
            <a:endParaRPr lang="pt-PT" dirty="0"/>
          </a:p>
          <a:p>
            <a:pPr algn="just"/>
            <a:r>
              <a:rPr lang="pt-PT" dirty="0" smtClean="0"/>
              <a:t>A ética </a:t>
            </a:r>
            <a:r>
              <a:rPr lang="pt-PT" dirty="0"/>
              <a:t>envolve </a:t>
            </a:r>
            <a:r>
              <a:rPr lang="pt-PT" dirty="0" smtClean="0"/>
              <a:t>uma aplicação distanciada </a:t>
            </a:r>
            <a:r>
              <a:rPr lang="pt-PT" dirty="0"/>
              <a:t>e desapaixonada de princípios </a:t>
            </a:r>
            <a:r>
              <a:rPr lang="pt-PT" dirty="0" err="1" smtClean="0"/>
              <a:t>abstractos</a:t>
            </a:r>
            <a:r>
              <a:rPr lang="pt-PT" dirty="0"/>
              <a:t>, derivados da </a:t>
            </a:r>
            <a:r>
              <a:rPr lang="pt-PT" dirty="0" smtClean="0"/>
              <a:t>teoria.</a:t>
            </a:r>
            <a:endParaRPr lang="pt-PT" dirty="0"/>
          </a:p>
          <a:p>
            <a:pPr algn="just"/>
            <a:r>
              <a:rPr lang="pt-PT" dirty="0" smtClean="0"/>
              <a:t>O </a:t>
            </a:r>
            <a:r>
              <a:rPr lang="pt-PT" dirty="0"/>
              <a:t>relativismo ético enfatiza o papel que a emoção desempenha no julgamento </a:t>
            </a:r>
            <a:r>
              <a:rPr lang="pt-PT" dirty="0" smtClean="0"/>
              <a:t>ético.</a:t>
            </a:r>
            <a:endParaRPr lang="pt-PT" dirty="0"/>
          </a:p>
          <a:p>
            <a:pPr algn="just"/>
            <a:r>
              <a:rPr lang="pt-PT" dirty="0" smtClean="0"/>
              <a:t>Destaca </a:t>
            </a:r>
            <a:r>
              <a:rPr lang="pt-PT" dirty="0"/>
              <a:t>a importância da proximidade </a:t>
            </a:r>
            <a:r>
              <a:rPr lang="pt-PT" dirty="0" smtClean="0"/>
              <a:t>(local e/ou temporal) para </a:t>
            </a:r>
            <a:r>
              <a:rPr lang="pt-PT" dirty="0"/>
              <a:t>a </a:t>
            </a:r>
            <a:r>
              <a:rPr lang="pt-PT" dirty="0" smtClean="0"/>
              <a:t>ética.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5911104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Nietzsche</a:t>
            </a:r>
            <a:endParaRPr lang="pt-PT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PT" dirty="0" smtClean="0"/>
              <a:t>Senhores </a:t>
            </a:r>
            <a:r>
              <a:rPr lang="pt-PT" dirty="0"/>
              <a:t>e </a:t>
            </a:r>
            <a:r>
              <a:rPr lang="pt-PT" dirty="0" smtClean="0"/>
              <a:t>escravos.</a:t>
            </a:r>
            <a:endParaRPr lang="pt-PT" dirty="0"/>
          </a:p>
          <a:p>
            <a:pPr algn="just"/>
            <a:r>
              <a:rPr lang="pt-PT" dirty="0" smtClean="0"/>
              <a:t>Vontade </a:t>
            </a:r>
            <a:r>
              <a:rPr lang="pt-PT" dirty="0"/>
              <a:t>de </a:t>
            </a:r>
            <a:r>
              <a:rPr lang="pt-PT" dirty="0" smtClean="0"/>
              <a:t>poder.</a:t>
            </a:r>
            <a:endParaRPr lang="pt-PT" dirty="0"/>
          </a:p>
          <a:p>
            <a:pPr algn="just"/>
            <a:r>
              <a:rPr lang="pt-PT" dirty="0" smtClean="0"/>
              <a:t>Moralidade </a:t>
            </a:r>
            <a:r>
              <a:rPr lang="pt-PT" dirty="0"/>
              <a:t>como expressão dos interesses de grupos </a:t>
            </a:r>
            <a:r>
              <a:rPr lang="pt-PT" dirty="0" smtClean="0"/>
              <a:t>dominantes.</a:t>
            </a:r>
          </a:p>
          <a:p>
            <a:pPr algn="just"/>
            <a:endParaRPr lang="pt-PT" dirty="0" smtClean="0"/>
          </a:p>
          <a:p>
            <a:pPr algn="just"/>
            <a:r>
              <a:rPr lang="pt-PT" dirty="0" smtClean="0"/>
              <a:t>Senhores: </a:t>
            </a:r>
            <a:r>
              <a:rPr lang="pt-PT" dirty="0"/>
              <a:t>elites físicas ou intelectualmente superiores, que tendem a ocupar papéis dominantes na sociedade</a:t>
            </a:r>
          </a:p>
          <a:p>
            <a:pPr algn="just"/>
            <a:r>
              <a:rPr lang="pt-PT" dirty="0" smtClean="0"/>
              <a:t>Escravos</a:t>
            </a:r>
            <a:r>
              <a:rPr lang="pt-PT" dirty="0"/>
              <a:t>: as massas menos capazes e menos privilegiadas, que ocupam papéis subservientes</a:t>
            </a:r>
          </a:p>
        </p:txBody>
      </p:sp>
    </p:spTree>
    <p:extLst>
      <p:ext uri="{BB962C8B-B14F-4D97-AF65-F5344CB8AC3E}">
        <p14:creationId xmlns:p14="http://schemas.microsoft.com/office/powerpoint/2010/main" val="41533511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PT" b="1" dirty="0"/>
              <a:t>Nietzsche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pt-PT" dirty="0" smtClean="0"/>
              <a:t>Todos </a:t>
            </a:r>
            <a:r>
              <a:rPr lang="pt-PT" dirty="0"/>
              <a:t>os seres vivos são fundamentalmente motivados pelo desejo de se afirmar sobre tudo e todos ao seu </a:t>
            </a:r>
            <a:r>
              <a:rPr lang="pt-PT" dirty="0" smtClean="0"/>
              <a:t>redor.</a:t>
            </a:r>
            <a:endParaRPr lang="pt-PT" dirty="0"/>
          </a:p>
          <a:p>
            <a:pPr algn="just"/>
            <a:r>
              <a:rPr lang="pt-PT" dirty="0" smtClean="0"/>
              <a:t>A vontade </a:t>
            </a:r>
            <a:r>
              <a:rPr lang="pt-PT" dirty="0"/>
              <a:t>de poder </a:t>
            </a:r>
            <a:r>
              <a:rPr lang="pt-PT" dirty="0" smtClean="0"/>
              <a:t>é, inegavelmente, o principal </a:t>
            </a:r>
            <a:r>
              <a:rPr lang="pt-PT" dirty="0"/>
              <a:t>motor da </a:t>
            </a:r>
            <a:r>
              <a:rPr lang="pt-PT" dirty="0" err="1" smtClean="0"/>
              <a:t>actividade</a:t>
            </a:r>
            <a:r>
              <a:rPr lang="pt-PT" dirty="0" smtClean="0"/>
              <a:t> humana.</a:t>
            </a:r>
          </a:p>
          <a:p>
            <a:pPr algn="just"/>
            <a:r>
              <a:rPr lang="pt-PT" dirty="0" smtClean="0"/>
              <a:t>Supremacia </a:t>
            </a:r>
            <a:r>
              <a:rPr lang="pt-PT" dirty="0"/>
              <a:t>inicial da "moralidade </a:t>
            </a:r>
            <a:r>
              <a:rPr lang="pt-PT" dirty="0" smtClean="0"/>
              <a:t>dos senhores“.</a:t>
            </a:r>
            <a:endParaRPr lang="pt-PT" dirty="0"/>
          </a:p>
          <a:p>
            <a:pPr algn="just"/>
            <a:r>
              <a:rPr lang="pt-PT" dirty="0" smtClean="0"/>
              <a:t>Recente </a:t>
            </a:r>
            <a:r>
              <a:rPr lang="pt-PT" dirty="0"/>
              <a:t>triunfo da "moralidade dos </a:t>
            </a:r>
            <a:r>
              <a:rPr lang="pt-PT" dirty="0" smtClean="0"/>
              <a:t>escravos“.</a:t>
            </a:r>
          </a:p>
          <a:p>
            <a:pPr algn="just"/>
            <a:r>
              <a:rPr lang="pt-PT" dirty="0" smtClean="0"/>
              <a:t>A moralidade </a:t>
            </a:r>
            <a:r>
              <a:rPr lang="pt-PT" dirty="0"/>
              <a:t>escrava </a:t>
            </a:r>
            <a:r>
              <a:rPr lang="pt-PT" dirty="0" smtClean="0"/>
              <a:t>não só não </a:t>
            </a:r>
            <a:r>
              <a:rPr lang="pt-PT" dirty="0"/>
              <a:t>tem legitimidade </a:t>
            </a:r>
            <a:r>
              <a:rPr lang="pt-PT" dirty="0" smtClean="0"/>
              <a:t>absoluta como</a:t>
            </a:r>
            <a:endParaRPr lang="pt-PT" dirty="0"/>
          </a:p>
          <a:p>
            <a:pPr algn="just"/>
            <a:r>
              <a:rPr lang="pt-PT" dirty="0" smtClean="0"/>
              <a:t>Também </a:t>
            </a:r>
            <a:r>
              <a:rPr lang="pt-PT" dirty="0"/>
              <a:t>restringe as elites </a:t>
            </a:r>
            <a:r>
              <a:rPr lang="pt-PT" dirty="0" smtClean="0"/>
              <a:t>talentosas, impedindo-as de </a:t>
            </a:r>
            <a:r>
              <a:rPr lang="pt-PT" dirty="0"/>
              <a:t>alcançar todo </a:t>
            </a:r>
            <a:r>
              <a:rPr lang="pt-PT" dirty="0" smtClean="0"/>
              <a:t>o seu </a:t>
            </a:r>
            <a:r>
              <a:rPr lang="pt-PT" dirty="0"/>
              <a:t>potencial</a:t>
            </a:r>
          </a:p>
          <a:p>
            <a:pPr algn="just"/>
            <a:r>
              <a:rPr lang="pt-PT" dirty="0" smtClean="0"/>
              <a:t>E inibindo, </a:t>
            </a:r>
            <a:r>
              <a:rPr lang="pt-PT" dirty="0"/>
              <a:t>assim, </a:t>
            </a:r>
            <a:r>
              <a:rPr lang="pt-PT" dirty="0" smtClean="0"/>
              <a:t>o </a:t>
            </a:r>
            <a:r>
              <a:rPr lang="pt-PT" dirty="0"/>
              <a:t>progresso </a:t>
            </a:r>
            <a:r>
              <a:rPr lang="pt-PT" dirty="0" smtClean="0"/>
              <a:t>humano.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6116532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Nietzsche</a:t>
            </a:r>
            <a:endParaRPr lang="pt-PT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PT" dirty="0" smtClean="0"/>
              <a:t>Oferece-nos </a:t>
            </a:r>
            <a:r>
              <a:rPr lang="pt-PT" dirty="0"/>
              <a:t>uma </a:t>
            </a:r>
            <a:r>
              <a:rPr lang="pt-PT" dirty="0" smtClean="0"/>
              <a:t>justificação </a:t>
            </a:r>
            <a:r>
              <a:rPr lang="pt-PT" dirty="0"/>
              <a:t>para o elitismo competitivo e </a:t>
            </a:r>
            <a:r>
              <a:rPr lang="pt-PT" dirty="0" smtClean="0"/>
              <a:t>meritocrático.</a:t>
            </a:r>
            <a:endParaRPr lang="pt-PT" dirty="0"/>
          </a:p>
          <a:p>
            <a:pPr algn="just"/>
            <a:r>
              <a:rPr lang="pt-PT" dirty="0" smtClean="0"/>
              <a:t>Incentiva-nos a </a:t>
            </a:r>
            <a:r>
              <a:rPr lang="pt-PT" dirty="0" err="1" smtClean="0"/>
              <a:t>reflectir</a:t>
            </a:r>
            <a:r>
              <a:rPr lang="pt-PT" dirty="0" smtClean="0"/>
              <a:t> </a:t>
            </a:r>
            <a:r>
              <a:rPr lang="pt-PT" dirty="0"/>
              <a:t>sobre </a:t>
            </a:r>
            <a:r>
              <a:rPr lang="pt-PT" dirty="0" smtClean="0"/>
              <a:t>as razões pelas quais </a:t>
            </a:r>
            <a:r>
              <a:rPr lang="pt-PT" dirty="0"/>
              <a:t>acreditamos no que fazemos </a:t>
            </a:r>
            <a:r>
              <a:rPr lang="pt-PT" dirty="0" smtClean="0"/>
              <a:t>eticamente. </a:t>
            </a:r>
          </a:p>
          <a:p>
            <a:pPr algn="just"/>
            <a:r>
              <a:rPr lang="pt-PT" dirty="0"/>
              <a:t>Ao sugerir que toda </a:t>
            </a:r>
            <a:r>
              <a:rPr lang="pt-PT" dirty="0" smtClean="0"/>
              <a:t>a moralidade </a:t>
            </a:r>
            <a:r>
              <a:rPr lang="pt-PT" dirty="0"/>
              <a:t>está ligada a interesses pessoais, Nietzsche põe em dúvida a existência de padrões absolutos de ética nos negócios.</a:t>
            </a:r>
          </a:p>
          <a:p>
            <a:pPr algn="just"/>
            <a:r>
              <a:rPr lang="pt-PT" dirty="0" smtClean="0"/>
              <a:t>Implica </a:t>
            </a:r>
            <a:r>
              <a:rPr lang="pt-PT" dirty="0" err="1" smtClean="0"/>
              <a:t>reflectir</a:t>
            </a:r>
            <a:r>
              <a:rPr lang="pt-PT" dirty="0" smtClean="0"/>
              <a:t> </a:t>
            </a:r>
            <a:r>
              <a:rPr lang="pt-PT" dirty="0"/>
              <a:t>sobre as influências que podem ter </a:t>
            </a:r>
            <a:r>
              <a:rPr lang="pt-PT" dirty="0" smtClean="0"/>
              <a:t>moldado as </a:t>
            </a:r>
            <a:r>
              <a:rPr lang="pt-PT" dirty="0"/>
              <a:t>nossas atitudes em relação à ética nos </a:t>
            </a:r>
            <a:r>
              <a:rPr lang="pt-PT" dirty="0" smtClean="0"/>
              <a:t>negócios.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41274566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A </a:t>
            </a:r>
            <a:r>
              <a:rPr lang="en-US" b="1" dirty="0" err="1" smtClean="0"/>
              <a:t>Tese</a:t>
            </a:r>
            <a:r>
              <a:rPr lang="en-US" b="1" dirty="0" smtClean="0"/>
              <a:t> da </a:t>
            </a:r>
            <a:r>
              <a:rPr lang="en-US" b="1" dirty="0" err="1" smtClean="0"/>
              <a:t>Diversidade</a:t>
            </a:r>
            <a:endParaRPr lang="pt-PT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PT" dirty="0"/>
              <a:t>Teoria antropológica que afirma que as regras morais diferem de sociedade para sociedade</a:t>
            </a:r>
            <a:r>
              <a:rPr lang="pt-PT" dirty="0" smtClean="0"/>
              <a:t>.</a:t>
            </a:r>
          </a:p>
          <a:p>
            <a:r>
              <a:rPr lang="pt-PT" dirty="0" smtClean="0"/>
              <a:t>Está associada </a:t>
            </a:r>
            <a:r>
              <a:rPr lang="pt-PT" dirty="0"/>
              <a:t>ao relativismo cultural</a:t>
            </a:r>
            <a:r>
              <a:rPr lang="pt-PT" dirty="0" smtClean="0"/>
              <a:t>.</a:t>
            </a:r>
          </a:p>
          <a:p>
            <a:r>
              <a:rPr lang="pt-PT" dirty="0" smtClean="0"/>
              <a:t>De facto</a:t>
            </a:r>
            <a:r>
              <a:rPr lang="pt-PT" dirty="0"/>
              <a:t>, as pessoas discordam nas suas crenças morais. As culturas exibem atitudes muito diferentes em relação ao adultério, sexo antes do casamento, propriedade, violência etc. Até a mesma tradição moral varia ao longo do tempo. </a:t>
            </a:r>
            <a:endParaRPr lang="pt-PT" dirty="0" smtClean="0"/>
          </a:p>
          <a:p>
            <a:r>
              <a:rPr lang="pt-PT" dirty="0" err="1" smtClean="0"/>
              <a:t>Objecção</a:t>
            </a:r>
            <a:r>
              <a:rPr lang="pt-PT" dirty="0" smtClean="0"/>
              <a:t> </a:t>
            </a:r>
            <a:r>
              <a:rPr lang="pt-PT" dirty="0"/>
              <a:t>à tese da diversidade. </a:t>
            </a:r>
            <a:endParaRPr lang="pt-PT" dirty="0" smtClean="0"/>
          </a:p>
          <a:p>
            <a:r>
              <a:rPr lang="pt-PT" dirty="0" smtClean="0"/>
              <a:t>Embora </a:t>
            </a:r>
            <a:r>
              <a:rPr lang="pt-PT" dirty="0"/>
              <a:t>exista variação nas crenças morais entre culturas, grande parte da aparente diversidade de crenças morais pode ser atribuída a diferenças nas circunstâncias e em crenças não </a:t>
            </a:r>
            <a:r>
              <a:rPr lang="pt-PT" dirty="0" smtClean="0"/>
              <a:t>morais ou </a:t>
            </a:r>
            <a:r>
              <a:rPr lang="pt-PT" dirty="0"/>
              <a:t>que não estão </a:t>
            </a:r>
            <a:r>
              <a:rPr lang="pt-PT" dirty="0" err="1" smtClean="0"/>
              <a:t>directamente</a:t>
            </a:r>
            <a:r>
              <a:rPr lang="pt-PT" dirty="0" smtClean="0"/>
              <a:t> </a:t>
            </a:r>
            <a:r>
              <a:rPr lang="pt-PT" dirty="0"/>
              <a:t>relacionadas </a:t>
            </a:r>
            <a:r>
              <a:rPr lang="pt-PT" dirty="0" smtClean="0"/>
              <a:t>com </a:t>
            </a:r>
            <a:r>
              <a:rPr lang="pt-PT" dirty="0"/>
              <a:t>questões de moralidade. </a:t>
            </a:r>
            <a:endParaRPr lang="pt-PT" dirty="0" smtClean="0"/>
          </a:p>
          <a:p>
            <a:pPr marL="0" indent="0">
              <a:buNone/>
            </a:pP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7264523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 smtClean="0"/>
              <a:t>Tese</a:t>
            </a:r>
            <a:r>
              <a:rPr lang="en-US" b="1" dirty="0" smtClean="0"/>
              <a:t> da </a:t>
            </a:r>
            <a:r>
              <a:rPr lang="en-US" b="1" dirty="0" err="1" smtClean="0"/>
              <a:t>Dependência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pt-PT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pt-PT" dirty="0" err="1" smtClean="0"/>
              <a:t>Actos</a:t>
            </a:r>
            <a:r>
              <a:rPr lang="pt-PT" dirty="0" smtClean="0"/>
              <a:t> </a:t>
            </a:r>
            <a:r>
              <a:rPr lang="pt-PT" dirty="0"/>
              <a:t>individuais estão certos ou errados, dependendo da natureza da sociedade em que ocorrem.</a:t>
            </a:r>
          </a:p>
          <a:p>
            <a:pPr algn="just"/>
            <a:r>
              <a:rPr lang="pt-PT" dirty="0"/>
              <a:t>A moralidade não existe </a:t>
            </a:r>
            <a:r>
              <a:rPr lang="pt-PT" dirty="0" smtClean="0"/>
              <a:t>num vazio.</a:t>
            </a:r>
            <a:endParaRPr lang="pt-PT" dirty="0"/>
          </a:p>
          <a:p>
            <a:pPr algn="just"/>
            <a:r>
              <a:rPr lang="pt-PT" dirty="0"/>
              <a:t>A moralidade deve ser vista </a:t>
            </a:r>
            <a:r>
              <a:rPr lang="pt-PT" dirty="0" smtClean="0"/>
              <a:t>num </a:t>
            </a:r>
            <a:r>
              <a:rPr lang="pt-PT" dirty="0"/>
              <a:t>contexto que depende dos desejos, </a:t>
            </a:r>
            <a:r>
              <a:rPr lang="pt-PT" dirty="0" err="1" smtClean="0"/>
              <a:t>objectivos</a:t>
            </a:r>
            <a:r>
              <a:rPr lang="pt-PT" dirty="0"/>
              <a:t>, crenças, história e ambiente da sociedade.</a:t>
            </a:r>
          </a:p>
          <a:p>
            <a:pPr algn="just"/>
            <a:r>
              <a:rPr lang="pt-PT" dirty="0" err="1" smtClean="0"/>
              <a:t>Objecção</a:t>
            </a:r>
            <a:r>
              <a:rPr lang="pt-PT" dirty="0" smtClean="0"/>
              <a:t> </a:t>
            </a:r>
            <a:r>
              <a:rPr lang="pt-PT" dirty="0"/>
              <a:t>à tese da dependência</a:t>
            </a:r>
          </a:p>
          <a:p>
            <a:pPr algn="just"/>
            <a:r>
              <a:rPr lang="pt-PT" dirty="0"/>
              <a:t>O fato de as crenças morais diferirem pode mostrar apenas que algumas crenças - ou talvez todas elas - são falsas. Pelo fato de pessoas diferentes terem crenças morais diferentes sobre alguma questão, não </a:t>
            </a:r>
            <a:r>
              <a:rPr lang="pt-PT" dirty="0" smtClean="0"/>
              <a:t>implica logicamente </a:t>
            </a:r>
            <a:r>
              <a:rPr lang="pt-PT" dirty="0"/>
              <a:t>que não exista verdade </a:t>
            </a:r>
            <a:r>
              <a:rPr lang="pt-PT" dirty="0" err="1" smtClean="0"/>
              <a:t>objectiva</a:t>
            </a:r>
            <a:r>
              <a:rPr lang="pt-PT" dirty="0" smtClean="0"/>
              <a:t> </a:t>
            </a:r>
            <a:r>
              <a:rPr lang="pt-PT" dirty="0"/>
              <a:t>sobre a questão nem que todas as crenças sobre essa questão sejam igualmente aceitáveis. Quando duas pessoas ou dois grupos têm crenças diferentes, no </a:t>
            </a:r>
            <a:r>
              <a:rPr lang="pt-PT" dirty="0" smtClean="0"/>
              <a:t>limite </a:t>
            </a:r>
            <a:r>
              <a:rPr lang="pt-PT" dirty="0"/>
              <a:t>tudo o que se segue é que pelo menos </a:t>
            </a:r>
            <a:r>
              <a:rPr lang="pt-PT" dirty="0" smtClean="0"/>
              <a:t>uma delas </a:t>
            </a:r>
            <a:r>
              <a:rPr lang="pt-PT" dirty="0"/>
              <a:t>está </a:t>
            </a:r>
            <a:r>
              <a:rPr lang="pt-PT" dirty="0" smtClean="0"/>
              <a:t>errada.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146810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 smtClean="0"/>
              <a:t>Subjectivismo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pt-PT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pt-PT" dirty="0"/>
              <a:t>Também conhecido como Relativismo Ético </a:t>
            </a:r>
            <a:r>
              <a:rPr lang="pt-PT" dirty="0" err="1" smtClean="0"/>
              <a:t>Subjectivo</a:t>
            </a:r>
            <a:r>
              <a:rPr lang="pt-PT" dirty="0" smtClean="0"/>
              <a:t>.</a:t>
            </a:r>
            <a:endParaRPr lang="pt-PT" dirty="0"/>
          </a:p>
          <a:p>
            <a:pPr algn="just"/>
            <a:r>
              <a:rPr lang="pt-PT" dirty="0"/>
              <a:t>A moralidade depende não da sociedade, mas do </a:t>
            </a:r>
            <a:r>
              <a:rPr lang="pt-PT" dirty="0" smtClean="0"/>
              <a:t>indivíduo.</a:t>
            </a:r>
            <a:endParaRPr lang="pt-PT" dirty="0"/>
          </a:p>
          <a:p>
            <a:pPr algn="just"/>
            <a:r>
              <a:rPr lang="pt-PT" dirty="0"/>
              <a:t>A moralidade é </a:t>
            </a:r>
            <a:r>
              <a:rPr lang="pt-PT" dirty="0" smtClean="0"/>
              <a:t>como o gosto, o </a:t>
            </a:r>
            <a:r>
              <a:rPr lang="pt-PT" dirty="0"/>
              <a:t>julgamento estético ou </a:t>
            </a:r>
            <a:r>
              <a:rPr lang="pt-PT" dirty="0" smtClean="0"/>
              <a:t>a resposta </a:t>
            </a:r>
            <a:r>
              <a:rPr lang="pt-PT" dirty="0"/>
              <a:t>emocional (</a:t>
            </a:r>
            <a:r>
              <a:rPr lang="pt-PT" dirty="0" err="1"/>
              <a:t>emotivismo</a:t>
            </a:r>
            <a:r>
              <a:rPr lang="pt-PT" dirty="0"/>
              <a:t>).</a:t>
            </a:r>
          </a:p>
          <a:p>
            <a:pPr algn="just"/>
            <a:r>
              <a:rPr lang="pt-PT" dirty="0"/>
              <a:t>Dificuldades de julgar, avaliar, criticar.</a:t>
            </a:r>
          </a:p>
          <a:p>
            <a:pPr algn="just"/>
            <a:r>
              <a:rPr lang="pt-PT" dirty="0"/>
              <a:t>A moralidade está nos olhos de quem vê.</a:t>
            </a:r>
          </a:p>
          <a:p>
            <a:pPr algn="just"/>
            <a:r>
              <a:rPr lang="pt-PT" dirty="0"/>
              <a:t>A visão de que ... tudo o que alguém acredita é verdade.</a:t>
            </a:r>
          </a:p>
          <a:p>
            <a:pPr algn="just"/>
            <a:r>
              <a:rPr lang="pt-PT" dirty="0"/>
              <a:t>Platão: "Protágoras ... admitindo ... que a opinião de todos é verdadeira, deve </a:t>
            </a:r>
            <a:r>
              <a:rPr lang="pt-PT" dirty="0" smtClean="0"/>
              <a:t>reconhecer-se </a:t>
            </a:r>
            <a:r>
              <a:rPr lang="pt-PT" dirty="0"/>
              <a:t>a verdade da crença de seus oponentes sobre sua própria crença, onde eles acham que ele está errado".</a:t>
            </a:r>
          </a:p>
        </p:txBody>
      </p:sp>
    </p:spTree>
    <p:extLst>
      <p:ext uri="{BB962C8B-B14F-4D97-AF65-F5344CB8AC3E}">
        <p14:creationId xmlns:p14="http://schemas.microsoft.com/office/powerpoint/2010/main" val="172167835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PT" b="1" dirty="0" smtClean="0"/>
              <a:t>Convencionalismo</a:t>
            </a:r>
            <a:br>
              <a:rPr lang="pt-PT" b="1" dirty="0" smtClean="0"/>
            </a:br>
            <a:endParaRPr lang="pt-PT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pt-PT" dirty="0" smtClean="0"/>
              <a:t>Esta </a:t>
            </a:r>
            <a:r>
              <a:rPr lang="pt-PT" dirty="0"/>
              <a:t>visão afirma que não existem princípios morais objetivos, mas que todos os princípios </a:t>
            </a:r>
            <a:r>
              <a:rPr lang="pt-PT" dirty="0" smtClean="0"/>
              <a:t>moralmente </a:t>
            </a:r>
            <a:r>
              <a:rPr lang="pt-PT" dirty="0"/>
              <a:t>válidos são justificados em virtude </a:t>
            </a:r>
            <a:r>
              <a:rPr lang="pt-PT" dirty="0" smtClean="0"/>
              <a:t>da </a:t>
            </a:r>
            <a:r>
              <a:rPr lang="pt-PT" dirty="0"/>
              <a:t>sua aceitação cultural.</a:t>
            </a:r>
          </a:p>
          <a:p>
            <a:pPr algn="just"/>
            <a:r>
              <a:rPr lang="pt-PT" dirty="0" smtClean="0"/>
              <a:t>Esta </a:t>
            </a:r>
            <a:r>
              <a:rPr lang="pt-PT" dirty="0"/>
              <a:t>visão reconhece a natureza social da moralidade.</a:t>
            </a:r>
          </a:p>
          <a:p>
            <a:pPr algn="just"/>
            <a:r>
              <a:rPr lang="pt-PT" dirty="0" smtClean="0"/>
              <a:t>Esta </a:t>
            </a:r>
            <a:r>
              <a:rPr lang="pt-PT" dirty="0"/>
              <a:t>visão afirma que a moralidade se baseia em convenções </a:t>
            </a:r>
            <a:r>
              <a:rPr lang="pt-PT" dirty="0" smtClean="0"/>
              <a:t>estabelecidas </a:t>
            </a:r>
            <a:r>
              <a:rPr lang="pt-PT" dirty="0"/>
              <a:t>entre membros </a:t>
            </a:r>
            <a:r>
              <a:rPr lang="pt-PT" dirty="0" smtClean="0"/>
              <a:t>de uma </a:t>
            </a:r>
            <a:r>
              <a:rPr lang="pt-PT" dirty="0"/>
              <a:t>sociedade ou cultura. Embora os membros </a:t>
            </a:r>
            <a:r>
              <a:rPr lang="pt-PT" dirty="0" err="1" smtClean="0"/>
              <a:t>actuais</a:t>
            </a:r>
            <a:r>
              <a:rPr lang="pt-PT" dirty="0" smtClean="0"/>
              <a:t> </a:t>
            </a:r>
            <a:r>
              <a:rPr lang="pt-PT" dirty="0"/>
              <a:t>da cultura possam não ser os contratantes originais, eles aceitam tacitamente as convenções culturais.</a:t>
            </a:r>
          </a:p>
          <a:p>
            <a:pPr algn="just"/>
            <a:r>
              <a:rPr lang="pt-PT" dirty="0"/>
              <a:t>Tese de objeção ao convencionalismo</a:t>
            </a:r>
          </a:p>
          <a:p>
            <a:pPr algn="just"/>
            <a:r>
              <a:rPr lang="pt-PT" dirty="0"/>
              <a:t>Existem outras alternativas para a tese do convencionalismo. Os </a:t>
            </a:r>
            <a:r>
              <a:rPr lang="pt-PT" dirty="0" smtClean="0"/>
              <a:t>factos </a:t>
            </a:r>
            <a:r>
              <a:rPr lang="pt-PT" dirty="0"/>
              <a:t>da natureza humana e da </a:t>
            </a:r>
            <a:r>
              <a:rPr lang="pt-PT" dirty="0" err="1" smtClean="0"/>
              <a:t>interacção</a:t>
            </a:r>
            <a:r>
              <a:rPr lang="pt-PT" dirty="0" smtClean="0"/>
              <a:t> </a:t>
            </a:r>
            <a:r>
              <a:rPr lang="pt-PT" dirty="0"/>
              <a:t>social impõem exigências aos princípios morais. Por exemplo, uma sociedade onde a matança aleatória é </a:t>
            </a:r>
            <a:r>
              <a:rPr lang="pt-PT" dirty="0" smtClean="0"/>
              <a:t>permitida, </a:t>
            </a:r>
            <a:r>
              <a:rPr lang="pt-PT" dirty="0"/>
              <a:t>não pode sobreviver.</a:t>
            </a:r>
          </a:p>
        </p:txBody>
      </p:sp>
    </p:spTree>
    <p:extLst>
      <p:ext uri="{BB962C8B-B14F-4D97-AF65-F5344CB8AC3E}">
        <p14:creationId xmlns:p14="http://schemas.microsoft.com/office/powerpoint/2010/main" val="17917978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PT" b="1" dirty="0" smtClean="0"/>
              <a:t>Crítica ao Relativismo Ético</a:t>
            </a:r>
            <a:endParaRPr lang="pt-PT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PT" dirty="0"/>
              <a:t>O relativismo cultural parece ser um </a:t>
            </a:r>
            <a:r>
              <a:rPr lang="pt-PT" dirty="0" smtClean="0"/>
              <a:t>facto</a:t>
            </a:r>
            <a:r>
              <a:rPr lang="pt-PT" dirty="0"/>
              <a:t>, </a:t>
            </a:r>
            <a:r>
              <a:rPr lang="pt-PT" dirty="0" smtClean="0"/>
              <a:t>mas tal </a:t>
            </a:r>
            <a:r>
              <a:rPr lang="pt-PT" dirty="0"/>
              <a:t>não estabelece a verdade do relativismo ético.</a:t>
            </a:r>
          </a:p>
          <a:p>
            <a:pPr algn="just"/>
            <a:r>
              <a:rPr lang="pt-PT" dirty="0"/>
              <a:t>Crenças, história e meio ambiente mudam em qualquer sociedade ao longo do tempo.</a:t>
            </a:r>
          </a:p>
          <a:p>
            <a:pPr algn="just"/>
            <a:r>
              <a:rPr lang="pt-PT" dirty="0"/>
              <a:t>Se os princípios morais são fracamente dependentes, isso </a:t>
            </a:r>
            <a:r>
              <a:rPr lang="pt-PT" dirty="0" smtClean="0"/>
              <a:t>torna-os </a:t>
            </a:r>
            <a:r>
              <a:rPr lang="pt-PT" dirty="0"/>
              <a:t>inválidos?</a:t>
            </a:r>
          </a:p>
          <a:p>
            <a:pPr algn="just"/>
            <a:r>
              <a:rPr lang="pt-PT" dirty="0"/>
              <a:t>Indeterminação da tradução</a:t>
            </a:r>
          </a:p>
        </p:txBody>
      </p:sp>
    </p:spTree>
    <p:extLst>
      <p:ext uri="{BB962C8B-B14F-4D97-AF65-F5344CB8AC3E}">
        <p14:creationId xmlns:p14="http://schemas.microsoft.com/office/powerpoint/2010/main" val="14144342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PT" b="1" dirty="0" smtClean="0"/>
              <a:t>Universalismo Ético</a:t>
            </a:r>
            <a:r>
              <a:rPr lang="pt-PT" dirty="0" smtClean="0"/>
              <a:t/>
            </a:r>
            <a:br>
              <a:rPr lang="pt-PT" dirty="0" smtClean="0"/>
            </a:b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PT" dirty="0" smtClean="0"/>
              <a:t>Para se </a:t>
            </a:r>
            <a:r>
              <a:rPr lang="pt-PT" dirty="0"/>
              <a:t>ser um universalista ético</a:t>
            </a:r>
            <a:r>
              <a:rPr lang="pt-PT" dirty="0" smtClean="0"/>
              <a:t>, </a:t>
            </a:r>
            <a:r>
              <a:rPr lang="pt-PT" dirty="0"/>
              <a:t>só </a:t>
            </a:r>
            <a:r>
              <a:rPr lang="pt-PT" dirty="0" smtClean="0"/>
              <a:t>precisamos de </a:t>
            </a:r>
            <a:r>
              <a:rPr lang="pt-PT" dirty="0"/>
              <a:t>concordar que existe algum tipo de ação </a:t>
            </a:r>
            <a:r>
              <a:rPr lang="pt-PT" dirty="0" smtClean="0"/>
              <a:t>que é sempre </a:t>
            </a:r>
            <a:r>
              <a:rPr lang="pt-PT" dirty="0"/>
              <a:t>certa ou errada.</a:t>
            </a:r>
          </a:p>
          <a:p>
            <a:pPr algn="just"/>
            <a:r>
              <a:rPr lang="pt-PT" dirty="0" smtClean="0"/>
              <a:t>Esse </a:t>
            </a:r>
            <a:r>
              <a:rPr lang="pt-PT" dirty="0"/>
              <a:t>tipo relevante pode ser algo muito geral, por exemplo "Fazer algo que traga o maior bem para o maior número".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1197" y="3868615"/>
            <a:ext cx="6569605" cy="2308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61653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PT" b="1" dirty="0" smtClean="0"/>
              <a:t>Relativismo Moral em </a:t>
            </a:r>
            <a:r>
              <a:rPr lang="pt-PT" b="1" dirty="0" err="1" smtClean="0"/>
              <a:t>Acção</a:t>
            </a:r>
            <a:endParaRPr lang="pt-PT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pt-PT" dirty="0"/>
              <a:t>Um grande exemplo </a:t>
            </a:r>
            <a:r>
              <a:rPr lang="pt-PT" dirty="0" smtClean="0"/>
              <a:t>desta </a:t>
            </a:r>
            <a:r>
              <a:rPr lang="pt-PT" dirty="0"/>
              <a:t>filosofia em </a:t>
            </a:r>
            <a:r>
              <a:rPr lang="pt-PT" dirty="0" err="1" smtClean="0"/>
              <a:t>acção</a:t>
            </a:r>
            <a:r>
              <a:rPr lang="pt-PT" dirty="0" smtClean="0"/>
              <a:t> </a:t>
            </a:r>
            <a:r>
              <a:rPr lang="pt-PT" dirty="0"/>
              <a:t>pode ser visto no colapso de 2007-2008 que ocorreu no </a:t>
            </a:r>
            <a:r>
              <a:rPr lang="pt-PT" dirty="0" smtClean="0"/>
              <a:t>sector </a:t>
            </a:r>
            <a:r>
              <a:rPr lang="pt-PT" dirty="0"/>
              <a:t>financeiro e bancário americano. Os que ensinavam </a:t>
            </a:r>
            <a:r>
              <a:rPr lang="pt-PT" dirty="0" smtClean="0"/>
              <a:t>relativismo moral nos seus </a:t>
            </a:r>
            <a:r>
              <a:rPr lang="pt-PT" dirty="0"/>
              <a:t>cursos universitários de filosofia e ética </a:t>
            </a:r>
            <a:r>
              <a:rPr lang="pt-PT" dirty="0" smtClean="0"/>
              <a:t>dos </a:t>
            </a:r>
            <a:r>
              <a:rPr lang="pt-PT" dirty="0"/>
              <a:t>negócios continuavam a viver </a:t>
            </a:r>
            <a:r>
              <a:rPr lang="pt-PT" dirty="0" smtClean="0"/>
              <a:t>de acordo com esses </a:t>
            </a:r>
            <a:r>
              <a:rPr lang="pt-PT" dirty="0"/>
              <a:t>ensinamentos em Wall Street e em </a:t>
            </a:r>
            <a:r>
              <a:rPr lang="pt-PT" dirty="0" smtClean="0"/>
              <a:t>outros espaços empresariais, </a:t>
            </a:r>
            <a:r>
              <a:rPr lang="pt-PT" dirty="0"/>
              <a:t>com </a:t>
            </a:r>
            <a:r>
              <a:rPr lang="pt-PT" dirty="0" smtClean="0"/>
              <a:t>um </a:t>
            </a:r>
            <a:r>
              <a:rPr lang="pt-PT" dirty="0"/>
              <a:t>resultado devastador para aqueles que </a:t>
            </a:r>
            <a:r>
              <a:rPr lang="pt-PT" dirty="0" smtClean="0"/>
              <a:t>sofriam os efeitos da </a:t>
            </a:r>
            <a:r>
              <a:rPr lang="pt-PT" dirty="0"/>
              <a:t>sua moralidade relativa.</a:t>
            </a:r>
          </a:p>
          <a:p>
            <a:pPr algn="just"/>
            <a:r>
              <a:rPr lang="pt-PT" dirty="0"/>
              <a:t>Por incrível que pareça, muitos </a:t>
            </a:r>
            <a:r>
              <a:rPr lang="pt-PT" dirty="0" smtClean="0"/>
              <a:t>dos que </a:t>
            </a:r>
            <a:r>
              <a:rPr lang="pt-PT" dirty="0"/>
              <a:t>acreditavam </a:t>
            </a:r>
            <a:r>
              <a:rPr lang="pt-PT" dirty="0" smtClean="0"/>
              <a:t>na </a:t>
            </a:r>
            <a:r>
              <a:rPr lang="pt-PT" dirty="0"/>
              <a:t>moralidade relativa </a:t>
            </a:r>
            <a:r>
              <a:rPr lang="pt-PT" dirty="0" smtClean="0"/>
              <a:t>estavam </a:t>
            </a:r>
            <a:r>
              <a:rPr lang="pt-PT" dirty="0"/>
              <a:t>indignados e absolutamente certos de que aqueles que se </a:t>
            </a:r>
            <a:r>
              <a:rPr lang="pt-PT" dirty="0" smtClean="0"/>
              <a:t>envolviam </a:t>
            </a:r>
            <a:r>
              <a:rPr lang="pt-PT" dirty="0"/>
              <a:t>em práticas comerciais enganosas deveriam ser punidos por seu comportamento moral antiético.</a:t>
            </a:r>
          </a:p>
        </p:txBody>
      </p:sp>
    </p:spTree>
    <p:extLst>
      <p:ext uri="{BB962C8B-B14F-4D97-AF65-F5344CB8AC3E}">
        <p14:creationId xmlns:p14="http://schemas.microsoft.com/office/powerpoint/2010/main" val="378668610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E que </a:t>
            </a:r>
            <a:r>
              <a:rPr lang="en-US" b="1" dirty="0" err="1" smtClean="0"/>
              <a:t>dizer</a:t>
            </a:r>
            <a:r>
              <a:rPr lang="en-US" b="1" dirty="0" smtClean="0"/>
              <a:t> da </a:t>
            </a:r>
            <a:r>
              <a:rPr lang="en-US" b="1" dirty="0" err="1" smtClean="0"/>
              <a:t>Verdade</a:t>
            </a:r>
            <a:r>
              <a:rPr lang="en-US" b="1" dirty="0" smtClean="0"/>
              <a:t>?</a:t>
            </a:r>
            <a:endParaRPr lang="pt-PT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PT" dirty="0" smtClean="0"/>
              <a:t>Será que os </a:t>
            </a:r>
            <a:r>
              <a:rPr lang="pt-PT" dirty="0"/>
              <a:t>relativistas morais têm uma visão um tanto obscura do relativismo moral quando </a:t>
            </a:r>
            <a:r>
              <a:rPr lang="pt-PT" dirty="0" smtClean="0"/>
              <a:t>este os </a:t>
            </a:r>
            <a:r>
              <a:rPr lang="pt-PT" dirty="0" err="1" smtClean="0"/>
              <a:t>afecta</a:t>
            </a:r>
            <a:r>
              <a:rPr lang="pt-PT" dirty="0" smtClean="0"/>
              <a:t> </a:t>
            </a:r>
            <a:r>
              <a:rPr lang="pt-PT" dirty="0"/>
              <a:t>negativamente?</a:t>
            </a:r>
          </a:p>
          <a:p>
            <a:pPr algn="just"/>
            <a:r>
              <a:rPr lang="pt-PT" dirty="0" smtClean="0"/>
              <a:t>“Engane </a:t>
            </a:r>
            <a:r>
              <a:rPr lang="pt-PT" dirty="0"/>
              <a:t>o relativista moral, </a:t>
            </a:r>
            <a:r>
              <a:rPr lang="pt-PT" dirty="0" smtClean="0"/>
              <a:t>faça-o </a:t>
            </a:r>
            <a:r>
              <a:rPr lang="pt-PT" dirty="0"/>
              <a:t>vítima de propaganda enganosa, </a:t>
            </a:r>
            <a:r>
              <a:rPr lang="pt-PT" dirty="0" smtClean="0"/>
              <a:t>deixe-o descobrir </a:t>
            </a:r>
            <a:r>
              <a:rPr lang="pt-PT" dirty="0"/>
              <a:t>o </a:t>
            </a:r>
            <a:r>
              <a:rPr lang="pt-PT" dirty="0" smtClean="0"/>
              <a:t>facto </a:t>
            </a:r>
            <a:r>
              <a:rPr lang="pt-PT" dirty="0"/>
              <a:t>de que seu cônjuge foi </a:t>
            </a:r>
            <a:r>
              <a:rPr lang="pt-PT" dirty="0" smtClean="0"/>
              <a:t>apenas relativamente </a:t>
            </a:r>
            <a:r>
              <a:rPr lang="pt-PT" dirty="0"/>
              <a:t>fiel </a:t>
            </a:r>
            <a:r>
              <a:rPr lang="pt-PT" dirty="0" smtClean="0"/>
              <a:t>e ele </a:t>
            </a:r>
            <a:r>
              <a:rPr lang="pt-PT" dirty="0"/>
              <a:t>torna-se </a:t>
            </a:r>
            <a:r>
              <a:rPr lang="pt-PT" dirty="0" smtClean="0"/>
              <a:t>instantaneamente um </a:t>
            </a:r>
            <a:r>
              <a:rPr lang="pt-PT" dirty="0"/>
              <a:t>absolutista moral. A </a:t>
            </a:r>
            <a:r>
              <a:rPr lang="pt-PT" dirty="0" err="1" smtClean="0"/>
              <a:t>reacção</a:t>
            </a:r>
            <a:r>
              <a:rPr lang="pt-PT" dirty="0" smtClean="0"/>
              <a:t> </a:t>
            </a:r>
            <a:r>
              <a:rPr lang="pt-PT" dirty="0"/>
              <a:t>de uma pessoa ao que ela considera tratamento ético injusto </a:t>
            </a:r>
            <a:r>
              <a:rPr lang="pt-PT" dirty="0" smtClean="0"/>
              <a:t>acaba sempre por trair os </a:t>
            </a:r>
            <a:r>
              <a:rPr lang="pt-PT" dirty="0"/>
              <a:t>seus verdadeiros sentimentos em matéria de leis morais relativas versus </a:t>
            </a:r>
            <a:r>
              <a:rPr lang="pt-PT" dirty="0" err="1" smtClean="0"/>
              <a:t>objectivas</a:t>
            </a:r>
            <a:r>
              <a:rPr lang="pt-PT" dirty="0" smtClean="0"/>
              <a:t>.”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83529557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365125"/>
            <a:ext cx="10515600" cy="5993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271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PT" dirty="0"/>
              <a:t>Existe algo de errado com alguma coisa</a:t>
            </a:r>
            <a:r>
              <a:rPr lang="en-US" dirty="0" smtClean="0"/>
              <a:t>?</a:t>
            </a:r>
            <a:br>
              <a:rPr lang="en-US" dirty="0" smtClean="0"/>
            </a:br>
            <a:r>
              <a:rPr lang="en-US" dirty="0" smtClean="0"/>
              <a:t>(e </a:t>
            </a:r>
            <a:r>
              <a:rPr lang="en-US" dirty="0" err="1" smtClean="0"/>
              <a:t>porquê</a:t>
            </a:r>
            <a:r>
              <a:rPr lang="en-US" dirty="0" smtClean="0"/>
              <a:t>?)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PT" dirty="0"/>
              <a:t>Duas coisas são necessárias para responder à pergunta:</a:t>
            </a:r>
          </a:p>
          <a:p>
            <a:pPr algn="just"/>
            <a:r>
              <a:rPr lang="pt-PT" dirty="0"/>
              <a:t>1. Um padrão imutável que pode ser transformado em</a:t>
            </a:r>
          </a:p>
          <a:p>
            <a:pPr algn="just"/>
            <a:r>
              <a:rPr lang="pt-PT" dirty="0"/>
              <a:t>2. Uma autoridade absoluta que tem o direito de impor obrigações morais. Na ausência dessas duas coisas, a </a:t>
            </a:r>
            <a:r>
              <a:rPr lang="pt-PT" dirty="0" smtClean="0"/>
              <a:t>moral/ética </a:t>
            </a:r>
            <a:r>
              <a:rPr lang="pt-PT" dirty="0"/>
              <a:t>simplesmente se torna emotiva.</a:t>
            </a:r>
          </a:p>
          <a:p>
            <a:pPr algn="just"/>
            <a:r>
              <a:rPr lang="pt-PT" dirty="0" smtClean="0"/>
              <a:t>Concorda</a:t>
            </a:r>
            <a:r>
              <a:rPr lang="pt-PT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87130629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PT" b="1" dirty="0"/>
              <a:t>Sem Deus, tudo é permitido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PT" dirty="0"/>
              <a:t>Curiosamente, a declaração de </a:t>
            </a:r>
            <a:r>
              <a:rPr lang="pt-PT" dirty="0" err="1"/>
              <a:t>Dostoiévski</a:t>
            </a:r>
            <a:r>
              <a:rPr lang="pt-PT" dirty="0"/>
              <a:t> foi escolhida pelo existencialista Jean Paul Sartre como </a:t>
            </a:r>
            <a:r>
              <a:rPr lang="pt-PT" dirty="0" smtClean="0"/>
              <a:t>ponto de partida para a sua </a:t>
            </a:r>
            <a:r>
              <a:rPr lang="pt-PT" dirty="0"/>
              <a:t>filosofia existencialista: “Em nenhum lugar está escrito que Deus exista, que devemos ser honestos, que não devemos mentir; porque o </a:t>
            </a:r>
            <a:r>
              <a:rPr lang="pt-PT" dirty="0" smtClean="0"/>
              <a:t>facto </a:t>
            </a:r>
            <a:r>
              <a:rPr lang="pt-PT" dirty="0"/>
              <a:t>é que estamos </a:t>
            </a:r>
            <a:r>
              <a:rPr lang="pt-PT" dirty="0" smtClean="0"/>
              <a:t> numa </a:t>
            </a:r>
            <a:r>
              <a:rPr lang="pt-PT" dirty="0"/>
              <a:t>planície onde existem apenas homens. </a:t>
            </a:r>
            <a:r>
              <a:rPr lang="pt-PT" dirty="0" err="1"/>
              <a:t>Dostoiévski</a:t>
            </a:r>
            <a:r>
              <a:rPr lang="pt-PT" dirty="0"/>
              <a:t> disse que se Deus não existisse, tudo seria possível. Esse é o ponto de partida do existencialismo. De fato, tudo é permitido se Deus não existe ”.</a:t>
            </a:r>
          </a:p>
        </p:txBody>
      </p:sp>
    </p:spTree>
    <p:extLst>
      <p:ext uri="{BB962C8B-B14F-4D97-AF65-F5344CB8AC3E}">
        <p14:creationId xmlns:p14="http://schemas.microsoft.com/office/powerpoint/2010/main" val="152025328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 smtClean="0"/>
              <a:t>Existencialismo</a:t>
            </a:r>
            <a:endParaRPr lang="pt-PT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PT" dirty="0" smtClean="0"/>
              <a:t>Autenticidade </a:t>
            </a:r>
            <a:r>
              <a:rPr lang="pt-PT" dirty="0"/>
              <a:t>ética</a:t>
            </a:r>
          </a:p>
          <a:p>
            <a:pPr algn="just"/>
            <a:r>
              <a:rPr lang="pt-PT" dirty="0" smtClean="0"/>
              <a:t>Como </a:t>
            </a:r>
            <a:r>
              <a:rPr lang="pt-PT" dirty="0"/>
              <a:t>não há padrões éticos irrefutáveis </a:t>
            </a:r>
            <a:r>
              <a:rPr lang="pt-PT" dirty="0" smtClean="0"/>
              <a:t>que regulem a </a:t>
            </a:r>
            <a:r>
              <a:rPr lang="pt-PT" dirty="0" err="1" smtClean="0"/>
              <a:t>actividade</a:t>
            </a:r>
            <a:r>
              <a:rPr lang="pt-PT" dirty="0" smtClean="0"/>
              <a:t> </a:t>
            </a:r>
            <a:r>
              <a:rPr lang="pt-PT" dirty="0"/>
              <a:t>comercial, os empresários devem </a:t>
            </a:r>
            <a:r>
              <a:rPr lang="pt-PT" dirty="0" smtClean="0"/>
              <a:t>seguir as </a:t>
            </a:r>
            <a:r>
              <a:rPr lang="pt-PT" dirty="0"/>
              <a:t>suas próprias convicções mais </a:t>
            </a:r>
            <a:r>
              <a:rPr lang="pt-PT" dirty="0" smtClean="0"/>
              <a:t>íntimas.</a:t>
            </a:r>
            <a:endParaRPr lang="pt-PT" dirty="0"/>
          </a:p>
          <a:p>
            <a:pPr algn="just"/>
            <a:r>
              <a:rPr lang="pt-PT" dirty="0" smtClean="0"/>
              <a:t>Ao </a:t>
            </a:r>
            <a:r>
              <a:rPr lang="pt-PT" dirty="0"/>
              <a:t>fazê-lo, devem </a:t>
            </a:r>
            <a:r>
              <a:rPr lang="pt-PT" dirty="0" err="1" smtClean="0"/>
              <a:t>reflectir</a:t>
            </a:r>
            <a:r>
              <a:rPr lang="pt-PT" dirty="0" smtClean="0"/>
              <a:t> </a:t>
            </a:r>
            <a:r>
              <a:rPr lang="pt-PT" dirty="0"/>
              <a:t>sobre </a:t>
            </a:r>
            <a:r>
              <a:rPr lang="pt-PT" dirty="0" smtClean="0"/>
              <a:t>até que ponto essas </a:t>
            </a:r>
            <a:r>
              <a:rPr lang="pt-PT" dirty="0"/>
              <a:t>convicções podem </a:t>
            </a:r>
            <a:r>
              <a:rPr lang="pt-PT" dirty="0" smtClean="0"/>
              <a:t>ter sido </a:t>
            </a:r>
            <a:r>
              <a:rPr lang="pt-PT" dirty="0"/>
              <a:t>influenciadas </a:t>
            </a:r>
            <a:r>
              <a:rPr lang="pt-PT" dirty="0" smtClean="0"/>
              <a:t>pelas </a:t>
            </a:r>
            <a:r>
              <a:rPr lang="pt-PT" dirty="0"/>
              <a:t>suas experiências de vida e interesses </a:t>
            </a:r>
            <a:r>
              <a:rPr lang="pt-PT" dirty="0" smtClean="0"/>
              <a:t>pessoais.</a:t>
            </a:r>
            <a:endParaRPr lang="pt-PT" dirty="0"/>
          </a:p>
          <a:p>
            <a:pPr algn="just"/>
            <a:r>
              <a:rPr lang="pt-PT" dirty="0" smtClean="0"/>
              <a:t>Em </a:t>
            </a:r>
            <a:r>
              <a:rPr lang="pt-PT" dirty="0"/>
              <a:t>última análise, todo </a:t>
            </a:r>
            <a:r>
              <a:rPr lang="pt-PT" dirty="0" smtClean="0"/>
              <a:t>o empresário </a:t>
            </a:r>
            <a:r>
              <a:rPr lang="pt-PT" dirty="0"/>
              <a:t>é responsável </a:t>
            </a:r>
            <a:r>
              <a:rPr lang="pt-PT" dirty="0" smtClean="0"/>
              <a:t>pelas </a:t>
            </a:r>
            <a:r>
              <a:rPr lang="pt-PT" dirty="0"/>
              <a:t>suas próprias opiniões éticas </a:t>
            </a:r>
            <a:r>
              <a:rPr lang="pt-PT" dirty="0" smtClean="0"/>
              <a:t>e pelas </a:t>
            </a:r>
            <a:r>
              <a:rPr lang="pt-PT" dirty="0"/>
              <a:t>suas próprias </a:t>
            </a:r>
            <a:r>
              <a:rPr lang="pt-PT" dirty="0" smtClean="0"/>
              <a:t>ações.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57663077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 smtClean="0"/>
              <a:t>Existencialismo</a:t>
            </a:r>
            <a:endParaRPr lang="pt-PT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pt-PT" dirty="0" smtClean="0"/>
              <a:t>Alguns </a:t>
            </a:r>
            <a:r>
              <a:rPr lang="pt-PT" dirty="0"/>
              <a:t>conceitos-chave:</a:t>
            </a:r>
          </a:p>
          <a:p>
            <a:pPr algn="just"/>
            <a:r>
              <a:rPr lang="pt-PT" b="1" dirty="0"/>
              <a:t>Liberdade</a:t>
            </a:r>
            <a:r>
              <a:rPr lang="pt-PT" dirty="0"/>
              <a:t> - liberdade das restrições que colocamos sobre nós </a:t>
            </a:r>
            <a:r>
              <a:rPr lang="pt-PT" dirty="0" smtClean="0"/>
              <a:t>mesmos; liberdade </a:t>
            </a:r>
            <a:r>
              <a:rPr lang="pt-PT" dirty="0"/>
              <a:t>de fazer </a:t>
            </a:r>
            <a:r>
              <a:rPr lang="pt-PT" dirty="0" smtClean="0"/>
              <a:t>as nossas </a:t>
            </a:r>
            <a:r>
              <a:rPr lang="pt-PT" dirty="0"/>
              <a:t>próprias escolhas </a:t>
            </a:r>
            <a:r>
              <a:rPr lang="pt-PT" dirty="0" smtClean="0"/>
              <a:t>éticas; valor </a:t>
            </a:r>
            <a:r>
              <a:rPr lang="pt-PT" dirty="0"/>
              <a:t>intrínseco da escolha </a:t>
            </a:r>
            <a:r>
              <a:rPr lang="pt-PT" dirty="0" smtClean="0"/>
              <a:t>comprometida.</a:t>
            </a:r>
            <a:endParaRPr lang="pt-PT" dirty="0"/>
          </a:p>
          <a:p>
            <a:pPr algn="just"/>
            <a:r>
              <a:rPr lang="pt-PT" b="1" dirty="0" smtClean="0"/>
              <a:t>Má fé </a:t>
            </a:r>
            <a:r>
              <a:rPr lang="pt-PT" dirty="0"/>
              <a:t>- consiste em duas formas de </a:t>
            </a:r>
            <a:r>
              <a:rPr lang="pt-PT" dirty="0" err="1" smtClean="0"/>
              <a:t>auto-engano</a:t>
            </a:r>
            <a:r>
              <a:rPr lang="pt-PT" dirty="0" smtClean="0"/>
              <a:t> – negação da facticidade e negação da </a:t>
            </a:r>
            <a:r>
              <a:rPr lang="pt-PT" dirty="0"/>
              <a:t>nossa capacidade de responder à facticidade à medida que </a:t>
            </a:r>
            <a:r>
              <a:rPr lang="pt-PT" dirty="0" smtClean="0"/>
              <a:t>escolhemos.</a:t>
            </a:r>
            <a:endParaRPr lang="pt-PT" dirty="0"/>
          </a:p>
          <a:p>
            <a:pPr algn="just"/>
            <a:r>
              <a:rPr lang="pt-PT" b="1" dirty="0"/>
              <a:t>Autenticidade</a:t>
            </a:r>
            <a:r>
              <a:rPr lang="pt-PT" dirty="0"/>
              <a:t> - evitando a má </a:t>
            </a:r>
            <a:r>
              <a:rPr lang="pt-PT" dirty="0" smtClean="0"/>
              <a:t>fé e reconhecendo </a:t>
            </a:r>
            <a:r>
              <a:rPr lang="pt-PT" dirty="0"/>
              <a:t>as influências que a facticidade exerce sobre as escolhas que </a:t>
            </a:r>
            <a:r>
              <a:rPr lang="pt-PT" dirty="0" smtClean="0"/>
              <a:t>fazemos; afirmando a capacidade </a:t>
            </a:r>
            <a:r>
              <a:rPr lang="pt-PT" dirty="0"/>
              <a:t>de transcender a facticidade. </a:t>
            </a:r>
            <a:r>
              <a:rPr lang="pt-PT" dirty="0" smtClean="0"/>
              <a:t>“O meu </a:t>
            </a:r>
            <a:r>
              <a:rPr lang="pt-PT" dirty="0"/>
              <a:t>futuro é virgem; tudo me é </a:t>
            </a:r>
            <a:r>
              <a:rPr lang="pt-PT" dirty="0" smtClean="0"/>
              <a:t>permitido”(Sartre).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95809643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 smtClean="0"/>
              <a:t>Implicações</a:t>
            </a:r>
            <a:r>
              <a:rPr lang="en-US" b="1" dirty="0" smtClean="0"/>
              <a:t> </a:t>
            </a:r>
            <a:endParaRPr lang="pt-PT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 smtClean="0"/>
              <a:t>Responsabilidade </a:t>
            </a:r>
            <a:r>
              <a:rPr lang="pt-PT" dirty="0"/>
              <a:t>ética</a:t>
            </a:r>
          </a:p>
          <a:p>
            <a:r>
              <a:rPr lang="pt-PT" dirty="0" smtClean="0"/>
              <a:t>Os </a:t>
            </a:r>
            <a:r>
              <a:rPr lang="pt-PT" dirty="0"/>
              <a:t>empresários </a:t>
            </a:r>
            <a:r>
              <a:rPr lang="pt-PT" dirty="0" smtClean="0"/>
              <a:t>podem sempre ser </a:t>
            </a:r>
            <a:r>
              <a:rPr lang="pt-PT" dirty="0"/>
              <a:t>responsabilizados pelas escolhas éticas que fazem e </a:t>
            </a:r>
            <a:r>
              <a:rPr lang="pt-PT" dirty="0" smtClean="0"/>
              <a:t>pelas suas </a:t>
            </a:r>
            <a:r>
              <a:rPr lang="pt-PT" dirty="0" err="1" smtClean="0"/>
              <a:t>acções</a:t>
            </a:r>
            <a:r>
              <a:rPr lang="pt-PT" dirty="0" smtClean="0"/>
              <a:t>.</a:t>
            </a:r>
            <a:endParaRPr lang="pt-PT" dirty="0"/>
          </a:p>
          <a:p>
            <a:r>
              <a:rPr lang="pt-PT" dirty="0" smtClean="0"/>
              <a:t>A autenticidade é encorajadora</a:t>
            </a:r>
            <a:endParaRPr lang="pt-PT" dirty="0"/>
          </a:p>
          <a:p>
            <a:r>
              <a:rPr lang="pt-PT" dirty="0" smtClean="0"/>
              <a:t>As </a:t>
            </a:r>
            <a:r>
              <a:rPr lang="pt-PT" dirty="0"/>
              <a:t>empresas devem fazer o possível para incentivar os funcionários a desenvolver </a:t>
            </a:r>
            <a:r>
              <a:rPr lang="pt-PT" dirty="0" smtClean="0"/>
              <a:t>a sua </a:t>
            </a:r>
            <a:r>
              <a:rPr lang="pt-PT" dirty="0"/>
              <a:t>própria capacidade de fazer julgamentos éticos informados, agir de acordo com esses julgamentos e assumir a responsabilidade pessoal </a:t>
            </a:r>
            <a:r>
              <a:rPr lang="pt-PT" dirty="0" smtClean="0"/>
              <a:t>pelas </a:t>
            </a:r>
            <a:r>
              <a:rPr lang="pt-PT" dirty="0"/>
              <a:t>suas </a:t>
            </a:r>
            <a:r>
              <a:rPr lang="pt-PT" dirty="0" err="1" smtClean="0"/>
              <a:t>acções</a:t>
            </a:r>
            <a:r>
              <a:rPr lang="pt-PT" dirty="0" smtClean="0"/>
              <a:t>.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23677989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PT" b="1" dirty="0" smtClean="0"/>
              <a:t>Contradição Performativa</a:t>
            </a:r>
            <a:br>
              <a:rPr lang="pt-PT" b="1" dirty="0" smtClean="0"/>
            </a:br>
            <a:endParaRPr lang="pt-PT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PT" dirty="0"/>
              <a:t>Apenas no caso de a conclusão do relativismo cultural ser verdadeira, ou seja, de que não há verdade universal na moralidade, por implicação, ela também afirma que não pode haver verdade universal.</a:t>
            </a:r>
          </a:p>
          <a:p>
            <a:pPr algn="just"/>
            <a:r>
              <a:rPr lang="pt-PT" dirty="0"/>
              <a:t>Esta conclusão deve ser feita de forma </a:t>
            </a:r>
            <a:r>
              <a:rPr lang="pt-PT" dirty="0" err="1"/>
              <a:t>auto-referencial</a:t>
            </a:r>
            <a:r>
              <a:rPr lang="pt-PT" dirty="0"/>
              <a:t>. Portanto, não há razão para levarmos a sério a conclusão do relativismo cultural, uma vez que se qualifica como uma afirmação de uma verdade universal.</a:t>
            </a:r>
          </a:p>
        </p:txBody>
      </p:sp>
    </p:spTree>
    <p:extLst>
      <p:ext uri="{BB962C8B-B14F-4D97-AF65-F5344CB8AC3E}">
        <p14:creationId xmlns:p14="http://schemas.microsoft.com/office/powerpoint/2010/main" val="242663355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PT" b="1" dirty="0" smtClean="0"/>
              <a:t>Incoerência</a:t>
            </a:r>
            <a:br>
              <a:rPr lang="pt-PT" b="1" dirty="0" smtClean="0"/>
            </a:br>
            <a:endParaRPr lang="pt-PT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PT" dirty="0"/>
              <a:t>As críticas mais reveladoras contra a teoria do relativismo ético são aquelas que apontam para as </a:t>
            </a:r>
            <a:r>
              <a:rPr lang="pt-PT" dirty="0" smtClean="0"/>
              <a:t>consequências </a:t>
            </a:r>
            <a:r>
              <a:rPr lang="pt-PT" dirty="0"/>
              <a:t>incoerentes da teoria. Se a teoria do relativismo ético fosse verdadeira, não faria sentido criticar as práticas de outras sociedades, desde que elas se adaptassem aos seus próprios padrões;</a:t>
            </a:r>
          </a:p>
          <a:p>
            <a:pPr algn="just"/>
            <a:r>
              <a:rPr lang="pt-PT" dirty="0"/>
              <a:t>Criticar qualquer um dos padrões ou práticas morais </a:t>
            </a:r>
            <a:r>
              <a:rPr lang="pt-PT" dirty="0" smtClean="0"/>
              <a:t>aceites pela </a:t>
            </a:r>
            <a:r>
              <a:rPr lang="pt-PT" dirty="0"/>
              <a:t>nossa própria sociedade. A teoria do relativismo ético implica que tudo o que a maioria de nossa sociedade acredita sobre moralidade está automaticamente </a:t>
            </a:r>
            <a:r>
              <a:rPr lang="pt-PT" dirty="0" err="1" smtClean="0"/>
              <a:t>correcto</a:t>
            </a:r>
            <a:r>
              <a:rPr lang="pt-PT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536930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 smtClean="0"/>
              <a:t>Defesa</a:t>
            </a:r>
            <a:r>
              <a:rPr lang="en-US" b="1" dirty="0" smtClean="0"/>
              <a:t> do </a:t>
            </a:r>
            <a:r>
              <a:rPr lang="en-US" b="1" dirty="0" err="1" smtClean="0"/>
              <a:t>Relativismo</a:t>
            </a:r>
            <a:r>
              <a:rPr lang="en-US" b="1" dirty="0" smtClean="0"/>
              <a:t> </a:t>
            </a:r>
            <a:r>
              <a:rPr lang="en-US" b="1" dirty="0" err="1" smtClean="0"/>
              <a:t>Ético</a:t>
            </a:r>
            <a:endParaRPr lang="pt-PT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PT" dirty="0" smtClean="0"/>
              <a:t>Não </a:t>
            </a:r>
            <a:r>
              <a:rPr lang="pt-PT" dirty="0"/>
              <a:t>fornece </a:t>
            </a:r>
            <a:r>
              <a:rPr lang="pt-PT" dirty="0" smtClean="0"/>
              <a:t>qualquer fundamento para a </a:t>
            </a:r>
            <a:r>
              <a:rPr lang="pt-PT" dirty="0"/>
              <a:t>indiferença </a:t>
            </a:r>
            <a:r>
              <a:rPr lang="pt-PT" dirty="0" smtClean="0"/>
              <a:t>ética.</a:t>
            </a:r>
            <a:endParaRPr lang="pt-PT" dirty="0"/>
          </a:p>
          <a:p>
            <a:pPr algn="just"/>
            <a:r>
              <a:rPr lang="pt-PT" dirty="0" smtClean="0"/>
              <a:t>Fornece </a:t>
            </a:r>
            <a:r>
              <a:rPr lang="pt-PT" dirty="0"/>
              <a:t>boas razões para </a:t>
            </a:r>
            <a:r>
              <a:rPr lang="pt-PT" dirty="0" smtClean="0"/>
              <a:t>a reflexão ética.</a:t>
            </a:r>
          </a:p>
          <a:p>
            <a:pPr algn="just"/>
            <a:r>
              <a:rPr lang="pt-PT" dirty="0" smtClean="0"/>
              <a:t>Desafia </a:t>
            </a:r>
            <a:r>
              <a:rPr lang="pt-PT" dirty="0"/>
              <a:t>a ideia de que os mesmos padrões de ética devem ser aplicados em todos os </a:t>
            </a:r>
            <a:r>
              <a:rPr lang="pt-PT" dirty="0" smtClean="0"/>
              <a:t>lugares.</a:t>
            </a:r>
            <a:endParaRPr lang="pt-PT" dirty="0"/>
          </a:p>
          <a:p>
            <a:pPr algn="just"/>
            <a:r>
              <a:rPr lang="pt-PT" dirty="0" smtClean="0"/>
              <a:t>Preocupa-se </a:t>
            </a:r>
            <a:r>
              <a:rPr lang="pt-PT" dirty="0"/>
              <a:t>em </a:t>
            </a:r>
            <a:r>
              <a:rPr lang="pt-PT" dirty="0" smtClean="0"/>
              <a:t>explorar as </a:t>
            </a:r>
            <a:r>
              <a:rPr lang="pt-PT" dirty="0"/>
              <a:t>variações nas atitudes das pessoas em relação à ética e </a:t>
            </a:r>
            <a:r>
              <a:rPr lang="pt-PT" dirty="0" smtClean="0"/>
              <a:t>considera </a:t>
            </a:r>
            <a:r>
              <a:rPr lang="pt-PT" dirty="0"/>
              <a:t>por que essas variações podem </a:t>
            </a:r>
            <a:r>
              <a:rPr lang="pt-PT" dirty="0" smtClean="0"/>
              <a:t>existir.</a:t>
            </a:r>
            <a:endParaRPr lang="pt-PT" dirty="0"/>
          </a:p>
          <a:p>
            <a:pPr algn="just"/>
            <a:r>
              <a:rPr lang="pt-PT" dirty="0" smtClean="0"/>
              <a:t>Coloca </a:t>
            </a:r>
            <a:r>
              <a:rPr lang="pt-PT" dirty="0"/>
              <a:t>muita ênfase na autonomia ética; </a:t>
            </a:r>
            <a:r>
              <a:rPr lang="pt-PT" dirty="0" smtClean="0"/>
              <a:t>encorajando </a:t>
            </a:r>
            <a:r>
              <a:rPr lang="pt-PT" dirty="0"/>
              <a:t>as pessoas a expressarem </a:t>
            </a:r>
            <a:r>
              <a:rPr lang="pt-PT" dirty="0" smtClean="0"/>
              <a:t>as suas </a:t>
            </a:r>
            <a:r>
              <a:rPr lang="pt-PT" dirty="0"/>
              <a:t>próprias convicções éticas mais </a:t>
            </a:r>
            <a:r>
              <a:rPr lang="pt-PT" dirty="0" smtClean="0"/>
              <a:t>profundas.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4051358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PT" b="1" dirty="0" smtClean="0"/>
              <a:t>Ambiguidade </a:t>
            </a:r>
            <a:r>
              <a:rPr lang="pt-PT" dirty="0" smtClean="0"/>
              <a:t/>
            </a:r>
            <a:br>
              <a:rPr lang="pt-PT" dirty="0" smtClean="0"/>
            </a:b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endParaRPr lang="pt-PT" dirty="0"/>
          </a:p>
          <a:p>
            <a:pPr algn="just"/>
            <a:r>
              <a:rPr lang="pt-PT" dirty="0" smtClean="0"/>
              <a:t>Quando </a:t>
            </a:r>
            <a:r>
              <a:rPr lang="pt-PT" dirty="0"/>
              <a:t>as pessoas falam sobre universalismo, algumas </a:t>
            </a:r>
            <a:r>
              <a:rPr lang="pt-PT" dirty="0" smtClean="0"/>
              <a:t>pretendem que tal significa </a:t>
            </a:r>
            <a:r>
              <a:rPr lang="pt-PT" dirty="0"/>
              <a:t>uma regra universal (não matarás) e outras </a:t>
            </a:r>
            <a:r>
              <a:rPr lang="pt-PT" dirty="0" smtClean="0"/>
              <a:t>que indica um </a:t>
            </a:r>
            <a:r>
              <a:rPr lang="pt-PT" dirty="0"/>
              <a:t>princípio universal (como </a:t>
            </a:r>
            <a:r>
              <a:rPr lang="pt-PT" dirty="0" smtClean="0"/>
              <a:t>o amor, </a:t>
            </a:r>
            <a:r>
              <a:rPr lang="pt-PT" dirty="0"/>
              <a:t>ou </a:t>
            </a:r>
            <a:r>
              <a:rPr lang="pt-PT" dirty="0" smtClean="0"/>
              <a:t>o respeito </a:t>
            </a:r>
            <a:r>
              <a:rPr lang="pt-PT" dirty="0"/>
              <a:t>pelos sentimentos dos outros, ou </a:t>
            </a:r>
            <a:r>
              <a:rPr lang="pt-PT" dirty="0" smtClean="0"/>
              <a:t> ainda o </a:t>
            </a:r>
            <a:r>
              <a:rPr lang="pt-PT" dirty="0"/>
              <a:t>bem da </a:t>
            </a:r>
            <a:r>
              <a:rPr lang="pt-PT" dirty="0" smtClean="0"/>
              <a:t>felicidade para o </a:t>
            </a:r>
            <a:r>
              <a:rPr lang="pt-PT" dirty="0"/>
              <a:t>maior </a:t>
            </a:r>
            <a:r>
              <a:rPr lang="pt-PT" dirty="0" smtClean="0"/>
              <a:t>número de indivíduos).</a:t>
            </a:r>
            <a:endParaRPr lang="pt-PT" dirty="0"/>
          </a:p>
          <a:p>
            <a:pPr algn="just"/>
            <a:endParaRPr lang="pt-PT" dirty="0"/>
          </a:p>
          <a:p>
            <a:pPr algn="just"/>
            <a:r>
              <a:rPr lang="pt-PT" dirty="0"/>
              <a:t>Para que algo seja MORAL, </a:t>
            </a:r>
            <a:r>
              <a:rPr lang="pt-PT" dirty="0" smtClean="0"/>
              <a:t>falar de diferença </a:t>
            </a:r>
            <a:r>
              <a:rPr lang="pt-PT" dirty="0"/>
              <a:t>exige que haja uma diferença genuína nas estimativas quanto ao que é valioso, o que não é amplamente compartilhado na sociedade.</a:t>
            </a:r>
          </a:p>
        </p:txBody>
      </p:sp>
    </p:spTree>
    <p:extLst>
      <p:ext uri="{BB962C8B-B14F-4D97-AF65-F5344CB8AC3E}">
        <p14:creationId xmlns:p14="http://schemas.microsoft.com/office/powerpoint/2010/main" val="20399276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36336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err="1" smtClean="0"/>
              <a:t>Relativismo</a:t>
            </a:r>
            <a:r>
              <a:rPr lang="en-US" b="1" dirty="0" smtClean="0"/>
              <a:t> Cultural </a:t>
            </a:r>
            <a:r>
              <a:rPr lang="en-US" b="1" dirty="0" err="1" smtClean="0"/>
              <a:t>não</a:t>
            </a:r>
            <a:r>
              <a:rPr lang="en-US" b="1" dirty="0" smtClean="0"/>
              <a:t> </a:t>
            </a:r>
            <a:r>
              <a:rPr lang="en-US" b="1" dirty="0" err="1" smtClean="0"/>
              <a:t>significa</a:t>
            </a:r>
            <a:r>
              <a:rPr lang="en-US" b="1" dirty="0" smtClean="0"/>
              <a:t> </a:t>
            </a:r>
            <a:r>
              <a:rPr lang="en-US" b="1" dirty="0" err="1" smtClean="0"/>
              <a:t>sempre</a:t>
            </a:r>
            <a:r>
              <a:rPr lang="en-US" b="1" dirty="0" smtClean="0"/>
              <a:t> o </a:t>
            </a:r>
            <a:r>
              <a:rPr lang="en-US" b="1" dirty="0" err="1" smtClean="0"/>
              <a:t>mesmo</a:t>
            </a:r>
            <a:endParaRPr lang="pt-PT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PT" dirty="0" smtClean="0"/>
              <a:t>As </a:t>
            </a:r>
            <a:r>
              <a:rPr lang="pt-PT" dirty="0"/>
              <a:t>crenças, atitudes, gostos etc. das pessoas são significativamente </a:t>
            </a:r>
            <a:r>
              <a:rPr lang="pt-PT" dirty="0" err="1" smtClean="0"/>
              <a:t>afectadas</a:t>
            </a:r>
            <a:r>
              <a:rPr lang="pt-PT" dirty="0" smtClean="0"/>
              <a:t> pela </a:t>
            </a:r>
            <a:r>
              <a:rPr lang="pt-PT" dirty="0"/>
              <a:t>sua cultura - e pessoas de diferentes culturas têm crenças, atitudes, gostos etc. muito diferentes</a:t>
            </a:r>
          </a:p>
          <a:p>
            <a:pPr algn="just"/>
            <a:r>
              <a:rPr lang="pt-PT" dirty="0"/>
              <a:t>Relativismo cultural metodológico: as culturas devem ser estudadas </a:t>
            </a:r>
            <a:r>
              <a:rPr lang="pt-PT" dirty="0" smtClean="0"/>
              <a:t>nos </a:t>
            </a:r>
            <a:r>
              <a:rPr lang="pt-PT" dirty="0"/>
              <a:t>seus próprios termos.</a:t>
            </a:r>
          </a:p>
          <a:p>
            <a:pPr algn="just"/>
            <a:r>
              <a:rPr lang="pt-PT" dirty="0"/>
              <a:t>As ações são certas ou erradas, na medida em que estejam em conformidade ou não com as normas culturais.</a:t>
            </a:r>
          </a:p>
        </p:txBody>
      </p:sp>
    </p:spTree>
    <p:extLst>
      <p:ext uri="{BB962C8B-B14F-4D97-AF65-F5344CB8AC3E}">
        <p14:creationId xmlns:p14="http://schemas.microsoft.com/office/powerpoint/2010/main" val="1638492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PT" b="1" dirty="0" smtClean="0"/>
              <a:t>Reflexões dobre Relativismo Cultural</a:t>
            </a:r>
            <a:r>
              <a:rPr lang="pt-PT" dirty="0" smtClean="0"/>
              <a:t/>
            </a:r>
            <a:br>
              <a:rPr lang="pt-PT" dirty="0" smtClean="0"/>
            </a:b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 smtClean="0"/>
              <a:t>Ações consideradas </a:t>
            </a:r>
            <a:r>
              <a:rPr lang="pt-PT" dirty="0"/>
              <a:t>erradas podem ser desculpáveis e as pessoas que as praticam podem não ser culpadas.</a:t>
            </a:r>
          </a:p>
          <a:p>
            <a:r>
              <a:rPr lang="pt-PT" dirty="0"/>
              <a:t>Mesmo que uma ação esteja errada, não </a:t>
            </a:r>
            <a:r>
              <a:rPr lang="pt-PT" dirty="0" smtClean="0"/>
              <a:t>resulta daí que </a:t>
            </a:r>
            <a:r>
              <a:rPr lang="pt-PT" dirty="0"/>
              <a:t>seria certo impedir as pessoas de fazê-lo.</a:t>
            </a:r>
          </a:p>
          <a:p>
            <a:r>
              <a:rPr lang="pt-PT" dirty="0"/>
              <a:t>As práticas que produzem bons resultados n</a:t>
            </a:r>
            <a:r>
              <a:rPr lang="pt-PT" dirty="0" smtClean="0"/>
              <a:t>uma </a:t>
            </a:r>
            <a:r>
              <a:rPr lang="pt-PT" dirty="0"/>
              <a:t>cultura podem não produzir bons resultados </a:t>
            </a:r>
            <a:r>
              <a:rPr lang="pt-PT" dirty="0" smtClean="0"/>
              <a:t>noutra – ex. </a:t>
            </a:r>
            <a:r>
              <a:rPr lang="pt-PT" dirty="0"/>
              <a:t>poligamia.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4543863"/>
            <a:ext cx="5289453" cy="1309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7728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PT" b="1" dirty="0" smtClean="0"/>
              <a:t>Proponentes do Relativismo Moral</a:t>
            </a:r>
            <a:r>
              <a:rPr lang="pt-PT" dirty="0" smtClean="0"/>
              <a:t/>
            </a:r>
            <a:br>
              <a:rPr lang="pt-PT" dirty="0" smtClean="0"/>
            </a:b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pt-PT" dirty="0" smtClean="0"/>
              <a:t>É </a:t>
            </a:r>
            <a:r>
              <a:rPr lang="pt-PT" dirty="0"/>
              <a:t>um tópico de destaque na filosofia </a:t>
            </a:r>
            <a:r>
              <a:rPr lang="pt-PT" dirty="0" smtClean="0"/>
              <a:t>dos </a:t>
            </a:r>
            <a:r>
              <a:rPr lang="pt-PT" dirty="0"/>
              <a:t>século </a:t>
            </a:r>
            <a:r>
              <a:rPr lang="pt-PT" dirty="0" smtClean="0"/>
              <a:t>XX e XXI.</a:t>
            </a:r>
            <a:endParaRPr lang="pt-PT" dirty="0"/>
          </a:p>
          <a:p>
            <a:pPr algn="just"/>
            <a:r>
              <a:rPr lang="pt-PT" dirty="0" smtClean="0"/>
              <a:t>No mundo grego </a:t>
            </a:r>
            <a:r>
              <a:rPr lang="pt-PT" dirty="0"/>
              <a:t>clássico, o historiador </a:t>
            </a:r>
            <a:r>
              <a:rPr lang="pt-PT" dirty="0" smtClean="0"/>
              <a:t>Heródoto </a:t>
            </a:r>
            <a:r>
              <a:rPr lang="pt-PT" dirty="0"/>
              <a:t>e Protágoras defendiam </a:t>
            </a:r>
            <a:r>
              <a:rPr lang="pt-PT" dirty="0" smtClean="0"/>
              <a:t>uma forma próxima.</a:t>
            </a:r>
            <a:endParaRPr lang="pt-PT" dirty="0"/>
          </a:p>
          <a:p>
            <a:pPr algn="just"/>
            <a:r>
              <a:rPr lang="pt-PT" dirty="0"/>
              <a:t>O filósofo </a:t>
            </a:r>
            <a:r>
              <a:rPr lang="pt-PT" dirty="0" err="1"/>
              <a:t>taoísta</a:t>
            </a:r>
            <a:r>
              <a:rPr lang="pt-PT" dirty="0"/>
              <a:t> chinês </a:t>
            </a:r>
            <a:r>
              <a:rPr lang="pt-PT" dirty="0" err="1"/>
              <a:t>Zhuangzi</a:t>
            </a:r>
            <a:r>
              <a:rPr lang="pt-PT" dirty="0"/>
              <a:t> também defendia o relativismo.</a:t>
            </a:r>
          </a:p>
          <a:p>
            <a:pPr algn="just"/>
            <a:r>
              <a:rPr lang="pt-PT" dirty="0"/>
              <a:t>Antropólogos </a:t>
            </a:r>
            <a:r>
              <a:rPr lang="pt-PT" dirty="0" smtClean="0"/>
              <a:t>modernos usam-no de forma generalizada, sendo </a:t>
            </a:r>
            <a:r>
              <a:rPr lang="pt-PT" dirty="0"/>
              <a:t>Franz Boas </a:t>
            </a:r>
            <a:r>
              <a:rPr lang="pt-PT" dirty="0" smtClean="0"/>
              <a:t>um </a:t>
            </a:r>
            <a:r>
              <a:rPr lang="pt-PT" dirty="0"/>
              <a:t>dos primeiros.</a:t>
            </a:r>
          </a:p>
          <a:p>
            <a:pPr algn="just"/>
            <a:r>
              <a:rPr lang="pt-PT" dirty="0"/>
              <a:t>Filósofos pós-modernos.</a:t>
            </a:r>
          </a:p>
          <a:p>
            <a:pPr algn="just"/>
            <a:r>
              <a:rPr lang="pt-PT" dirty="0"/>
              <a:t>Em 1947, por ocasião do debate das Nações Unidas sobre direitos humanos universais, a Associação </a:t>
            </a:r>
            <a:r>
              <a:rPr lang="pt-PT" dirty="0" smtClean="0"/>
              <a:t>Americana de Antropologia </a:t>
            </a:r>
            <a:r>
              <a:rPr lang="pt-PT" dirty="0"/>
              <a:t>emitiu uma declaração </a:t>
            </a:r>
            <a:r>
              <a:rPr lang="pt-PT" dirty="0" smtClean="0"/>
              <a:t>afirmando </a:t>
            </a:r>
            <a:r>
              <a:rPr lang="pt-PT" dirty="0"/>
              <a:t>que os valores morais são relativos às culturas e que não há como mostrar que os valores de uma cultura são melhores que os de </a:t>
            </a:r>
            <a:r>
              <a:rPr lang="pt-PT" dirty="0" smtClean="0"/>
              <a:t>uma outra </a:t>
            </a:r>
            <a:r>
              <a:rPr lang="pt-PT" dirty="0"/>
              <a:t>cultura</a:t>
            </a:r>
            <a:r>
              <a:rPr lang="pt-PT" dirty="0" smtClean="0"/>
              <a:t>.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4043698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PT" b="1" dirty="0" smtClean="0"/>
              <a:t>Formas de Relativismo</a:t>
            </a:r>
            <a:r>
              <a:rPr lang="pt-PT" dirty="0" smtClean="0"/>
              <a:t/>
            </a:r>
            <a:br>
              <a:rPr lang="pt-PT" dirty="0" smtClean="0"/>
            </a:b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PT" dirty="0"/>
              <a:t>O relativismo moral descritivo (DMR) sustenta apenas que algumas pessoas discordam de </a:t>
            </a:r>
            <a:r>
              <a:rPr lang="pt-PT" dirty="0" smtClean="0"/>
              <a:t>facto </a:t>
            </a:r>
            <a:r>
              <a:rPr lang="pt-PT" dirty="0"/>
              <a:t>sobre o que é moral;</a:t>
            </a:r>
          </a:p>
          <a:p>
            <a:r>
              <a:rPr lang="pt-PT" dirty="0"/>
              <a:t>O relativismo moral meta-ético (MMR) sustenta que, em tais discordâncias, ninguém </a:t>
            </a:r>
            <a:r>
              <a:rPr lang="pt-PT" dirty="0" smtClean="0"/>
              <a:t>está </a:t>
            </a:r>
            <a:r>
              <a:rPr lang="pt-PT" dirty="0" err="1" smtClean="0"/>
              <a:t>objectivamente</a:t>
            </a:r>
            <a:r>
              <a:rPr lang="pt-PT" dirty="0" smtClean="0"/>
              <a:t> </a:t>
            </a:r>
            <a:r>
              <a:rPr lang="pt-PT" dirty="0"/>
              <a:t>certo ou errado;</a:t>
            </a:r>
          </a:p>
          <a:p>
            <a:r>
              <a:rPr lang="pt-PT" dirty="0"/>
              <a:t>O relativismo moral normativo (NMR) sustenta que, como ninguém está certo ou errado, devemos tolerar o comportamento dos outros, mesmo quando discordamos sobre a moralidade dele.</a:t>
            </a:r>
          </a:p>
          <a:p>
            <a:r>
              <a:rPr lang="pt-PT" dirty="0"/>
              <a:t>Aqueles que </a:t>
            </a:r>
            <a:r>
              <a:rPr lang="pt-PT" dirty="0" smtClean="0"/>
              <a:t>suportam o </a:t>
            </a:r>
            <a:r>
              <a:rPr lang="pt-PT" dirty="0"/>
              <a:t>DMR não </a:t>
            </a:r>
            <a:r>
              <a:rPr lang="pt-PT" dirty="0" smtClean="0"/>
              <a:t>suportam </a:t>
            </a:r>
            <a:r>
              <a:rPr lang="pt-PT" dirty="0"/>
              <a:t>necessariamente </a:t>
            </a:r>
            <a:r>
              <a:rPr lang="pt-PT" dirty="0" smtClean="0"/>
              <a:t>o MMR</a:t>
            </a:r>
            <a:r>
              <a:rPr lang="pt-PT" dirty="0"/>
              <a:t>. Aqueles que </a:t>
            </a:r>
            <a:r>
              <a:rPr lang="pt-PT" dirty="0" smtClean="0"/>
              <a:t>apoiam o DMR </a:t>
            </a:r>
            <a:r>
              <a:rPr lang="pt-PT" dirty="0"/>
              <a:t>e </a:t>
            </a:r>
            <a:r>
              <a:rPr lang="pt-PT" dirty="0" smtClean="0"/>
              <a:t>o MMR  </a:t>
            </a:r>
            <a:r>
              <a:rPr lang="pt-PT" dirty="0"/>
              <a:t>não </a:t>
            </a:r>
            <a:r>
              <a:rPr lang="pt-PT" dirty="0" smtClean="0"/>
              <a:t>apoiam necessariamente o </a:t>
            </a:r>
            <a:r>
              <a:rPr lang="pt-PT" dirty="0"/>
              <a:t>RMN.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144101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</TotalTime>
  <Words>2957</Words>
  <Application>Microsoft Office PowerPoint</Application>
  <PresentationFormat>Widescreen</PresentationFormat>
  <Paragraphs>191</Paragraphs>
  <Slides>39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3" baseType="lpstr">
      <vt:lpstr>Arial</vt:lpstr>
      <vt:lpstr>Calibri</vt:lpstr>
      <vt:lpstr>Calibri Light</vt:lpstr>
      <vt:lpstr>Office Theme</vt:lpstr>
      <vt:lpstr>Relativismo Ético </vt:lpstr>
      <vt:lpstr> Relativismo Ético </vt:lpstr>
      <vt:lpstr>Universalismo Ético </vt:lpstr>
      <vt:lpstr>Defesa do Relativismo Ético</vt:lpstr>
      <vt:lpstr>Ambiguidade  </vt:lpstr>
      <vt:lpstr> Relativismo Cultural não significa sempre o mesmo</vt:lpstr>
      <vt:lpstr>Reflexões dobre Relativismo Cultural </vt:lpstr>
      <vt:lpstr>Proponentes do Relativismo Moral </vt:lpstr>
      <vt:lpstr>Formas de Relativismo </vt:lpstr>
      <vt:lpstr>O Problema  Is–ought de Hume </vt:lpstr>
      <vt:lpstr>Questões Várias</vt:lpstr>
      <vt:lpstr>Práticas dos Inuit</vt:lpstr>
      <vt:lpstr>A Ideia da Tolerância </vt:lpstr>
      <vt:lpstr> Algumas práticas não aceites no Mundo Ocidental</vt:lpstr>
      <vt:lpstr>Discussão</vt:lpstr>
      <vt:lpstr>Quine afirma que … </vt:lpstr>
      <vt:lpstr>Problemas do Relativismo Cultural </vt:lpstr>
      <vt:lpstr>Duas Abordagens Morais </vt:lpstr>
      <vt:lpstr>Absolutismo Moral</vt:lpstr>
      <vt:lpstr>Nihilismo Ético </vt:lpstr>
      <vt:lpstr>Emoção vs. Razão </vt:lpstr>
      <vt:lpstr>Nietzsche</vt:lpstr>
      <vt:lpstr>Nietzsche</vt:lpstr>
      <vt:lpstr>Nietzsche</vt:lpstr>
      <vt:lpstr>A Tese da Diversidade</vt:lpstr>
      <vt:lpstr>Tese da Dependência </vt:lpstr>
      <vt:lpstr>Subjectivismo </vt:lpstr>
      <vt:lpstr>Convencionalismo </vt:lpstr>
      <vt:lpstr>Crítica ao Relativismo Ético</vt:lpstr>
      <vt:lpstr>Relativismo Moral em Acção</vt:lpstr>
      <vt:lpstr>E que dizer da Verdade?</vt:lpstr>
      <vt:lpstr>PowerPoint Presentation</vt:lpstr>
      <vt:lpstr>Existe algo de errado com alguma coisa? (e porquê?)</vt:lpstr>
      <vt:lpstr>Sem Deus, tudo é permitido</vt:lpstr>
      <vt:lpstr>Existencialismo</vt:lpstr>
      <vt:lpstr>Existencialismo</vt:lpstr>
      <vt:lpstr>Implicações </vt:lpstr>
      <vt:lpstr>Contradição Performativa </vt:lpstr>
      <vt:lpstr>Incoerência </vt:lpstr>
    </vt:vector>
  </TitlesOfParts>
  <Company>ISEG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Ethical Relativism</dc:title>
  <dc:creator>Rafael Marques</dc:creator>
  <cp:lastModifiedBy>rmarques</cp:lastModifiedBy>
  <cp:revision>24</cp:revision>
  <cp:lastPrinted>2019-10-02T17:25:06Z</cp:lastPrinted>
  <dcterms:created xsi:type="dcterms:W3CDTF">2017-10-03T16:35:26Z</dcterms:created>
  <dcterms:modified xsi:type="dcterms:W3CDTF">2019-10-02T17:35:16Z</dcterms:modified>
</cp:coreProperties>
</file>